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42"/>
  </p:notesMasterIdLst>
  <p:handoutMasterIdLst>
    <p:handoutMasterId r:id="rId43"/>
  </p:handoutMasterIdLst>
  <p:sldIdLst>
    <p:sldId id="257" r:id="rId2"/>
    <p:sldId id="349" r:id="rId3"/>
    <p:sldId id="259" r:id="rId4"/>
    <p:sldId id="373" r:id="rId5"/>
    <p:sldId id="374" r:id="rId6"/>
    <p:sldId id="375" r:id="rId7"/>
    <p:sldId id="376" r:id="rId8"/>
    <p:sldId id="377" r:id="rId9"/>
    <p:sldId id="378" r:id="rId10"/>
    <p:sldId id="379" r:id="rId11"/>
    <p:sldId id="380" r:id="rId12"/>
    <p:sldId id="381" r:id="rId13"/>
    <p:sldId id="382" r:id="rId14"/>
    <p:sldId id="383" r:id="rId15"/>
    <p:sldId id="384" r:id="rId16"/>
    <p:sldId id="385" r:id="rId17"/>
    <p:sldId id="386" r:id="rId18"/>
    <p:sldId id="387" r:id="rId19"/>
    <p:sldId id="425" r:id="rId20"/>
    <p:sldId id="388" r:id="rId21"/>
    <p:sldId id="389" r:id="rId22"/>
    <p:sldId id="390" r:id="rId23"/>
    <p:sldId id="391" r:id="rId24"/>
    <p:sldId id="392" r:id="rId25"/>
    <p:sldId id="393" r:id="rId26"/>
    <p:sldId id="394" r:id="rId27"/>
    <p:sldId id="395" r:id="rId28"/>
    <p:sldId id="396" r:id="rId29"/>
    <p:sldId id="426" r:id="rId30"/>
    <p:sldId id="397" r:id="rId31"/>
    <p:sldId id="399" r:id="rId32"/>
    <p:sldId id="422" r:id="rId33"/>
    <p:sldId id="423" r:id="rId34"/>
    <p:sldId id="400" r:id="rId35"/>
    <p:sldId id="401" r:id="rId36"/>
    <p:sldId id="402" r:id="rId37"/>
    <p:sldId id="403" r:id="rId38"/>
    <p:sldId id="418" r:id="rId39"/>
    <p:sldId id="419" r:id="rId40"/>
    <p:sldId id="420" r:id="rId41"/>
  </p:sldIdLst>
  <p:sldSz cx="12192000" cy="6858000"/>
  <p:notesSz cx="6858000" cy="9144000"/>
  <p:custDataLst>
    <p:tags r:id="rId44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93AEF0D3-3858-4E7C-A8D3-B97D9E8880FE}">
          <p14:sldIdLst>
            <p14:sldId id="257"/>
            <p14:sldId id="349"/>
            <p14:sldId id="259"/>
            <p14:sldId id="373"/>
            <p14:sldId id="374"/>
            <p14:sldId id="375"/>
            <p14:sldId id="376"/>
            <p14:sldId id="377"/>
            <p14:sldId id="378"/>
            <p14:sldId id="379"/>
            <p14:sldId id="380"/>
            <p14:sldId id="381"/>
            <p14:sldId id="382"/>
            <p14:sldId id="383"/>
            <p14:sldId id="384"/>
            <p14:sldId id="385"/>
            <p14:sldId id="386"/>
            <p14:sldId id="387"/>
            <p14:sldId id="425"/>
            <p14:sldId id="388"/>
            <p14:sldId id="389"/>
            <p14:sldId id="390"/>
            <p14:sldId id="391"/>
            <p14:sldId id="392"/>
            <p14:sldId id="393"/>
            <p14:sldId id="394"/>
            <p14:sldId id="395"/>
            <p14:sldId id="396"/>
            <p14:sldId id="426"/>
            <p14:sldId id="397"/>
            <p14:sldId id="399"/>
            <p14:sldId id="422"/>
            <p14:sldId id="423"/>
            <p14:sldId id="400"/>
            <p14:sldId id="401"/>
            <p14:sldId id="402"/>
            <p14:sldId id="403"/>
            <p14:sldId id="418"/>
            <p14:sldId id="419"/>
            <p14:sldId id="42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851A6"/>
    <a:srgbClr val="FFFFFF"/>
    <a:srgbClr val="0068E3"/>
    <a:srgbClr val="5E2FE3"/>
    <a:srgbClr val="D6FDD1"/>
    <a:srgbClr val="752E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260" autoAdjust="0"/>
    <p:restoredTop sz="86483" autoAdjust="0"/>
  </p:normalViewPr>
  <p:slideViewPr>
    <p:cSldViewPr snapToGrid="0" showGuides="1">
      <p:cViewPr varScale="1">
        <p:scale>
          <a:sx n="97" d="100"/>
          <a:sy n="97" d="100"/>
        </p:scale>
        <p:origin x="88" y="35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handoutMaster" Target="handoutMasters/handoutMaster1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5317A91D-8102-61DC-5128-C0B2868100B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452C8CF-B01E-11EE-A0DF-ABAA3B7894E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4EEC52-B174-4E6F-82C9-1BF56EE34ADA}" type="datetime1">
              <a:rPr lang="zh-CN" altLang="en-US" smtClean="0"/>
              <a:t>2024/8/18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11FDFC8-1732-ED67-ACB1-E3CB20992A2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altLang="zh-CN"/>
              <a:t>HYDRA</a:t>
            </a:r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66C272D-962D-FE9B-EFA3-535945CABF3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57B64E-0D88-421E-BC55-BFFDB695169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7905465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336BED-6B57-46BF-AFFA-3C03064ABEA8}" type="datetime1">
              <a:rPr lang="zh-CN" altLang="en-US" smtClean="0"/>
              <a:t>2024/8/18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altLang="zh-CN"/>
              <a:t>HYDRA</a:t>
            </a: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3DABDA-89F0-4727-B28F-05A90B0069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9895935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 hasCustomPrompt="1"/>
          </p:nvPr>
        </p:nvSpPr>
        <p:spPr>
          <a:xfrm>
            <a:off x="649051" y="1403974"/>
            <a:ext cx="6551850" cy="2468797"/>
          </a:xfrm>
          <a:prstGeom prst="rect">
            <a:avLst/>
          </a:prstGeom>
        </p:spPr>
        <p:txBody>
          <a:bodyPr wrap="square" anchor="b">
            <a:normAutofit/>
          </a:bodyPr>
          <a:lstStyle>
            <a:lvl1pPr>
              <a:lnSpc>
                <a:spcPct val="100000"/>
              </a:lnSpc>
              <a:defRPr sz="5400">
                <a:ln w="19050">
                  <a:noFill/>
                </a:ln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9817099" y="6034900"/>
            <a:ext cx="1701801" cy="276999"/>
          </a:xfrm>
          <a:prstGeom prst="rect">
            <a:avLst/>
          </a:prstGeom>
        </p:spPr>
        <p:txBody>
          <a:bodyPr wrap="square" lIns="90000">
            <a:normAutofit/>
          </a:bodyPr>
          <a:lstStyle>
            <a:lvl1pPr marL="0" indent="0" algn="r">
              <a:lnSpc>
                <a:spcPct val="100000"/>
              </a:lnSpc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Presenter name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60400" y="6048153"/>
            <a:ext cx="1701801" cy="276999"/>
          </a:xfrm>
          <a:prstGeom prst="rect">
            <a:avLst/>
          </a:prstGeom>
        </p:spPr>
        <p:txBody>
          <a:bodyPr wrap="none">
            <a:normAutofit/>
          </a:bodyPr>
          <a:lstStyle>
            <a:lvl1pPr marL="0" indent="0" algn="l">
              <a:lnSpc>
                <a:spcPct val="100000"/>
              </a:lnSpc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www.officeplus.cn</a:t>
            </a:r>
          </a:p>
        </p:txBody>
      </p:sp>
    </p:spTree>
    <p:extLst>
      <p:ext uri="{BB962C8B-B14F-4D97-AF65-F5344CB8AC3E}">
        <p14:creationId xmlns:p14="http://schemas.microsoft.com/office/powerpoint/2010/main" val="13552150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660400" y="0"/>
            <a:ext cx="10858500" cy="102870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660400" y="1092200"/>
            <a:ext cx="10858500" cy="50419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/>
            </a:lvl1pPr>
            <a:lvl2pPr marL="742950" indent="-285750">
              <a:buFont typeface="Arial" panose="020B0604020202020204" pitchFamily="34" charset="0"/>
              <a:buChar char="•"/>
              <a:defRPr/>
            </a:lvl2pPr>
            <a:lvl3pPr marL="1200150" indent="-285750">
              <a:buFont typeface="Arial" panose="020B0604020202020204" pitchFamily="34" charset="0"/>
              <a:buChar char="•"/>
              <a:defRPr/>
            </a:lvl3pPr>
            <a:lvl4pPr marL="1657350" indent="-285750">
              <a:buFont typeface="Arial" panose="020B0604020202020204" pitchFamily="34" charset="0"/>
              <a:buChar char="•"/>
              <a:defRPr/>
            </a:lvl4pPr>
            <a:lvl5pPr marL="2114550" indent="-2857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34699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/>
          <p:cNvSpPr/>
          <p:nvPr/>
        </p:nvSpPr>
        <p:spPr>
          <a:xfrm>
            <a:off x="392877" y="491163"/>
            <a:ext cx="11406244" cy="5875674"/>
          </a:xfrm>
          <a:prstGeom prst="roundRect">
            <a:avLst>
              <a:gd name="adj" fmla="val 188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>
          <a:xfrm>
            <a:off x="660399" y="1500188"/>
            <a:ext cx="2836800" cy="914400"/>
          </a:xfrm>
          <a:prstGeom prst="rect">
            <a:avLst/>
          </a:prstGeom>
        </p:spPr>
        <p:txBody>
          <a:bodyPr wrap="square" anchor="t">
            <a:normAutofit/>
          </a:bodyPr>
          <a:lstStyle>
            <a:lvl1pPr algn="r">
              <a:lnSpc>
                <a:spcPct val="100000"/>
              </a:lnSpc>
              <a:defRPr sz="28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Agenda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" hasCustomPrompt="1"/>
          </p:nvPr>
        </p:nvSpPr>
        <p:spPr>
          <a:xfrm>
            <a:off x="3746500" y="1500187"/>
            <a:ext cx="7772400" cy="4633200"/>
          </a:xfrm>
          <a:prstGeom prst="rect">
            <a:avLst/>
          </a:prstGeom>
        </p:spPr>
        <p:txBody>
          <a:bodyPr wrap="square">
            <a:normAutofit/>
          </a:bodyPr>
          <a:lstStyle>
            <a:lvl1pPr marL="457200" indent="-457200">
              <a:lnSpc>
                <a:spcPct val="130000"/>
              </a:lnSpc>
              <a:buFont typeface="+mj-lt"/>
              <a:buAutoNum type="arabicPeriod"/>
              <a:defRPr sz="24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en-US" altLang="zh-CN" smtClean="0"/>
              <a:pPr/>
              <a:t>‹#›</a:t>
            </a:fld>
            <a:endParaRPr lang="en-US" altLang="zh-CN"/>
          </a:p>
        </p:txBody>
      </p:sp>
      <p:grpSp>
        <p:nvGrpSpPr>
          <p:cNvPr id="13" name="Group 12"/>
          <p:cNvGrpSpPr/>
          <p:nvPr/>
        </p:nvGrpSpPr>
        <p:grpSpPr>
          <a:xfrm>
            <a:off x="2626456" y="1500188"/>
            <a:ext cx="994563" cy="4634686"/>
            <a:chOff x="2626456" y="1500188"/>
            <a:chExt cx="994563" cy="4634686"/>
          </a:xfrm>
        </p:grpSpPr>
        <p:cxnSp>
          <p:nvCxnSpPr>
            <p:cNvPr id="14" name="Straight Connector 13"/>
            <p:cNvCxnSpPr>
              <a:cxnSpLocks/>
            </p:cNvCxnSpPr>
            <p:nvPr/>
          </p:nvCxnSpPr>
          <p:spPr>
            <a:xfrm>
              <a:off x="3621019" y="1500188"/>
              <a:ext cx="0" cy="4633913"/>
            </a:xfrm>
            <a:prstGeom prst="line">
              <a:avLst/>
            </a:prstGeom>
            <a:solidFill>
              <a:srgbClr val="FFCC00"/>
            </a:solidFill>
            <a:ln w="3175" cap="flat" cmpd="sng" algn="ctr">
              <a:solidFill>
                <a:schemeClr val="tx1">
                  <a:alpha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5" name="Freeform: Shape 14"/>
            <p:cNvSpPr>
              <a:spLocks noChangeAspect="1"/>
            </p:cNvSpPr>
            <p:nvPr/>
          </p:nvSpPr>
          <p:spPr bwMode="auto">
            <a:xfrm>
              <a:off x="2626456" y="5219207"/>
              <a:ext cx="870506" cy="915667"/>
            </a:xfrm>
            <a:custGeom>
              <a:avLst/>
              <a:gdLst>
                <a:gd name="T0" fmla="*/ 3353 w 5127"/>
                <a:gd name="T1" fmla="*/ 1728 h 5401"/>
                <a:gd name="T2" fmla="*/ 2183 w 5127"/>
                <a:gd name="T3" fmla="*/ 1608 h 5401"/>
                <a:gd name="T4" fmla="*/ 3353 w 5127"/>
                <a:gd name="T5" fmla="*/ 1488 h 5401"/>
                <a:gd name="T6" fmla="*/ 3103 w 5127"/>
                <a:gd name="T7" fmla="*/ 2231 h 5401"/>
                <a:gd name="T8" fmla="*/ 3103 w 5127"/>
                <a:gd name="T9" fmla="*/ 1991 h 5401"/>
                <a:gd name="T10" fmla="*/ 2432 w 5127"/>
                <a:gd name="T11" fmla="*/ 2111 h 5401"/>
                <a:gd name="T12" fmla="*/ 3103 w 5127"/>
                <a:gd name="T13" fmla="*/ 2231 h 5401"/>
                <a:gd name="T14" fmla="*/ 3353 w 5127"/>
                <a:gd name="T15" fmla="*/ 2648 h 5401"/>
                <a:gd name="T16" fmla="*/ 2183 w 5127"/>
                <a:gd name="T17" fmla="*/ 2768 h 5401"/>
                <a:gd name="T18" fmla="*/ 3353 w 5127"/>
                <a:gd name="T19" fmla="*/ 2888 h 5401"/>
                <a:gd name="T20" fmla="*/ 2552 w 5127"/>
                <a:gd name="T21" fmla="*/ 3151 h 5401"/>
                <a:gd name="T22" fmla="*/ 2552 w 5127"/>
                <a:gd name="T23" fmla="*/ 3391 h 5401"/>
                <a:gd name="T24" fmla="*/ 3223 w 5127"/>
                <a:gd name="T25" fmla="*/ 3271 h 5401"/>
                <a:gd name="T26" fmla="*/ 2552 w 5127"/>
                <a:gd name="T27" fmla="*/ 3151 h 5401"/>
                <a:gd name="T28" fmla="*/ 4448 w 5127"/>
                <a:gd name="T29" fmla="*/ 1442 h 5401"/>
                <a:gd name="T30" fmla="*/ 4688 w 5127"/>
                <a:gd name="T31" fmla="*/ 1442 h 5401"/>
                <a:gd name="T32" fmla="*/ 3988 w 5127"/>
                <a:gd name="T33" fmla="*/ 0 h 5401"/>
                <a:gd name="T34" fmla="*/ 0 w 5127"/>
                <a:gd name="T35" fmla="*/ 604 h 5401"/>
                <a:gd name="T36" fmla="*/ 120 w 5127"/>
                <a:gd name="T37" fmla="*/ 1792 h 5401"/>
                <a:gd name="T38" fmla="*/ 686 w 5127"/>
                <a:gd name="T39" fmla="*/ 1672 h 5401"/>
                <a:gd name="T40" fmla="*/ 240 w 5127"/>
                <a:gd name="T41" fmla="*/ 1552 h 5401"/>
                <a:gd name="T42" fmla="*/ 604 w 5127"/>
                <a:gd name="T43" fmla="*/ 240 h 5401"/>
                <a:gd name="T44" fmla="*/ 968 w 5127"/>
                <a:gd name="T45" fmla="*/ 4179 h 5401"/>
                <a:gd name="T46" fmla="*/ 3904 w 5127"/>
                <a:gd name="T47" fmla="*/ 4879 h 5401"/>
                <a:gd name="T48" fmla="*/ 3904 w 5127"/>
                <a:gd name="T49" fmla="*/ 4639 h 5401"/>
                <a:gd name="T50" fmla="*/ 1208 w 5127"/>
                <a:gd name="T51" fmla="*/ 4179 h 5401"/>
                <a:gd name="T52" fmla="*/ 1086 w 5127"/>
                <a:gd name="T53" fmla="*/ 240 h 5401"/>
                <a:gd name="T54" fmla="*/ 4448 w 5127"/>
                <a:gd name="T55" fmla="*/ 700 h 5401"/>
                <a:gd name="T56" fmla="*/ 4568 w 5127"/>
                <a:gd name="T57" fmla="*/ 2000 h 5401"/>
                <a:gd name="T58" fmla="*/ 4568 w 5127"/>
                <a:gd name="T59" fmla="*/ 2240 h 5401"/>
                <a:gd name="T60" fmla="*/ 4887 w 5127"/>
                <a:gd name="T61" fmla="*/ 2340 h 5401"/>
                <a:gd name="T62" fmla="*/ 5007 w 5127"/>
                <a:gd name="T63" fmla="*/ 3838 h 5401"/>
                <a:gd name="T64" fmla="*/ 5127 w 5127"/>
                <a:gd name="T65" fmla="*/ 2340 h 5401"/>
                <a:gd name="T66" fmla="*/ 4568 w 5127"/>
                <a:gd name="T67" fmla="*/ 5139 h 5401"/>
                <a:gd name="T68" fmla="*/ 4448 w 5127"/>
                <a:gd name="T69" fmla="*/ 5281 h 5401"/>
                <a:gd name="T70" fmla="*/ 4688 w 5127"/>
                <a:gd name="T71" fmla="*/ 5281 h 5401"/>
                <a:gd name="T72" fmla="*/ 4568 w 5127"/>
                <a:gd name="T73" fmla="*/ 5139 h 5401"/>
                <a:gd name="T74" fmla="*/ 4448 w 5127"/>
                <a:gd name="T75" fmla="*/ 2559 h 5401"/>
                <a:gd name="T76" fmla="*/ 4568 w 5127"/>
                <a:gd name="T77" fmla="*/ 4974 h 5401"/>
                <a:gd name="T78" fmla="*/ 4688 w 5127"/>
                <a:gd name="T79" fmla="*/ 2559 h 5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5127" h="5401">
                  <a:moveTo>
                    <a:pt x="3473" y="1608"/>
                  </a:moveTo>
                  <a:cubicBezTo>
                    <a:pt x="3473" y="1674"/>
                    <a:pt x="3419" y="1728"/>
                    <a:pt x="3353" y="1728"/>
                  </a:cubicBezTo>
                  <a:lnTo>
                    <a:pt x="2303" y="1728"/>
                  </a:lnTo>
                  <a:cubicBezTo>
                    <a:pt x="2236" y="1728"/>
                    <a:pt x="2183" y="1674"/>
                    <a:pt x="2183" y="1608"/>
                  </a:cubicBezTo>
                  <a:cubicBezTo>
                    <a:pt x="2183" y="1542"/>
                    <a:pt x="2236" y="1488"/>
                    <a:pt x="2303" y="1488"/>
                  </a:cubicBezTo>
                  <a:lnTo>
                    <a:pt x="3353" y="1488"/>
                  </a:lnTo>
                  <a:cubicBezTo>
                    <a:pt x="3419" y="1488"/>
                    <a:pt x="3473" y="1542"/>
                    <a:pt x="3473" y="1608"/>
                  </a:cubicBezTo>
                  <a:close/>
                  <a:moveTo>
                    <a:pt x="3103" y="2231"/>
                  </a:moveTo>
                  <a:cubicBezTo>
                    <a:pt x="3170" y="2231"/>
                    <a:pt x="3223" y="2178"/>
                    <a:pt x="3223" y="2111"/>
                  </a:cubicBezTo>
                  <a:cubicBezTo>
                    <a:pt x="3223" y="2045"/>
                    <a:pt x="3170" y="1991"/>
                    <a:pt x="3103" y="1991"/>
                  </a:cubicBezTo>
                  <a:lnTo>
                    <a:pt x="2552" y="1991"/>
                  </a:lnTo>
                  <a:cubicBezTo>
                    <a:pt x="2486" y="1991"/>
                    <a:pt x="2432" y="2045"/>
                    <a:pt x="2432" y="2111"/>
                  </a:cubicBezTo>
                  <a:cubicBezTo>
                    <a:pt x="2432" y="2178"/>
                    <a:pt x="2486" y="2231"/>
                    <a:pt x="2552" y="2231"/>
                  </a:cubicBezTo>
                  <a:lnTo>
                    <a:pt x="3103" y="2231"/>
                  </a:lnTo>
                  <a:close/>
                  <a:moveTo>
                    <a:pt x="3473" y="2768"/>
                  </a:moveTo>
                  <a:cubicBezTo>
                    <a:pt x="3473" y="2701"/>
                    <a:pt x="3419" y="2648"/>
                    <a:pt x="3353" y="2648"/>
                  </a:cubicBezTo>
                  <a:lnTo>
                    <a:pt x="2303" y="2648"/>
                  </a:lnTo>
                  <a:cubicBezTo>
                    <a:pt x="2236" y="2648"/>
                    <a:pt x="2183" y="2701"/>
                    <a:pt x="2183" y="2768"/>
                  </a:cubicBezTo>
                  <a:cubicBezTo>
                    <a:pt x="2183" y="2834"/>
                    <a:pt x="2236" y="2888"/>
                    <a:pt x="2303" y="2888"/>
                  </a:cubicBezTo>
                  <a:lnTo>
                    <a:pt x="3353" y="2888"/>
                  </a:lnTo>
                  <a:cubicBezTo>
                    <a:pt x="3419" y="2888"/>
                    <a:pt x="3473" y="2834"/>
                    <a:pt x="3473" y="2768"/>
                  </a:cubicBezTo>
                  <a:close/>
                  <a:moveTo>
                    <a:pt x="2552" y="3151"/>
                  </a:moveTo>
                  <a:cubicBezTo>
                    <a:pt x="2486" y="3151"/>
                    <a:pt x="2432" y="3205"/>
                    <a:pt x="2432" y="3271"/>
                  </a:cubicBezTo>
                  <a:cubicBezTo>
                    <a:pt x="2432" y="3338"/>
                    <a:pt x="2486" y="3391"/>
                    <a:pt x="2552" y="3391"/>
                  </a:cubicBezTo>
                  <a:lnTo>
                    <a:pt x="3103" y="3391"/>
                  </a:lnTo>
                  <a:cubicBezTo>
                    <a:pt x="3170" y="3391"/>
                    <a:pt x="3223" y="3338"/>
                    <a:pt x="3223" y="3271"/>
                  </a:cubicBezTo>
                  <a:cubicBezTo>
                    <a:pt x="3223" y="3205"/>
                    <a:pt x="3170" y="3151"/>
                    <a:pt x="3103" y="3151"/>
                  </a:cubicBezTo>
                  <a:lnTo>
                    <a:pt x="2552" y="3151"/>
                  </a:lnTo>
                  <a:close/>
                  <a:moveTo>
                    <a:pt x="4448" y="700"/>
                  </a:moveTo>
                  <a:lnTo>
                    <a:pt x="4448" y="1442"/>
                  </a:lnTo>
                  <a:cubicBezTo>
                    <a:pt x="4448" y="1509"/>
                    <a:pt x="4501" y="1562"/>
                    <a:pt x="4568" y="1562"/>
                  </a:cubicBezTo>
                  <a:cubicBezTo>
                    <a:pt x="4634" y="1562"/>
                    <a:pt x="4688" y="1509"/>
                    <a:pt x="4688" y="1442"/>
                  </a:cubicBezTo>
                  <a:lnTo>
                    <a:pt x="4688" y="700"/>
                  </a:lnTo>
                  <a:cubicBezTo>
                    <a:pt x="4688" y="314"/>
                    <a:pt x="4374" y="0"/>
                    <a:pt x="3988" y="0"/>
                  </a:cubicBezTo>
                  <a:lnTo>
                    <a:pt x="604" y="0"/>
                  </a:lnTo>
                  <a:cubicBezTo>
                    <a:pt x="271" y="0"/>
                    <a:pt x="0" y="271"/>
                    <a:pt x="0" y="604"/>
                  </a:cubicBezTo>
                  <a:lnTo>
                    <a:pt x="0" y="1672"/>
                  </a:lnTo>
                  <a:cubicBezTo>
                    <a:pt x="0" y="1738"/>
                    <a:pt x="53" y="1792"/>
                    <a:pt x="120" y="1792"/>
                  </a:cubicBezTo>
                  <a:lnTo>
                    <a:pt x="566" y="1792"/>
                  </a:lnTo>
                  <a:cubicBezTo>
                    <a:pt x="632" y="1792"/>
                    <a:pt x="686" y="1738"/>
                    <a:pt x="686" y="1672"/>
                  </a:cubicBezTo>
                  <a:cubicBezTo>
                    <a:pt x="686" y="1606"/>
                    <a:pt x="632" y="1552"/>
                    <a:pt x="566" y="1552"/>
                  </a:cubicBezTo>
                  <a:lnTo>
                    <a:pt x="240" y="1552"/>
                  </a:lnTo>
                  <a:lnTo>
                    <a:pt x="240" y="604"/>
                  </a:lnTo>
                  <a:cubicBezTo>
                    <a:pt x="240" y="403"/>
                    <a:pt x="403" y="240"/>
                    <a:pt x="604" y="240"/>
                  </a:cubicBezTo>
                  <a:cubicBezTo>
                    <a:pt x="805" y="240"/>
                    <a:pt x="968" y="403"/>
                    <a:pt x="968" y="604"/>
                  </a:cubicBezTo>
                  <a:lnTo>
                    <a:pt x="968" y="4179"/>
                  </a:lnTo>
                  <a:cubicBezTo>
                    <a:pt x="968" y="4565"/>
                    <a:pt x="1282" y="4879"/>
                    <a:pt x="1668" y="4879"/>
                  </a:cubicBezTo>
                  <a:lnTo>
                    <a:pt x="3904" y="4879"/>
                  </a:lnTo>
                  <a:cubicBezTo>
                    <a:pt x="3970" y="4879"/>
                    <a:pt x="4024" y="4825"/>
                    <a:pt x="4024" y="4759"/>
                  </a:cubicBezTo>
                  <a:cubicBezTo>
                    <a:pt x="4024" y="4693"/>
                    <a:pt x="3970" y="4639"/>
                    <a:pt x="3904" y="4639"/>
                  </a:cubicBezTo>
                  <a:lnTo>
                    <a:pt x="1668" y="4639"/>
                  </a:lnTo>
                  <a:cubicBezTo>
                    <a:pt x="1415" y="4639"/>
                    <a:pt x="1208" y="4433"/>
                    <a:pt x="1208" y="4179"/>
                  </a:cubicBezTo>
                  <a:lnTo>
                    <a:pt x="1208" y="604"/>
                  </a:lnTo>
                  <a:cubicBezTo>
                    <a:pt x="1208" y="468"/>
                    <a:pt x="1163" y="341"/>
                    <a:pt x="1086" y="240"/>
                  </a:cubicBezTo>
                  <a:lnTo>
                    <a:pt x="3988" y="240"/>
                  </a:lnTo>
                  <a:cubicBezTo>
                    <a:pt x="4241" y="240"/>
                    <a:pt x="4448" y="446"/>
                    <a:pt x="4448" y="700"/>
                  </a:cubicBezTo>
                  <a:close/>
                  <a:moveTo>
                    <a:pt x="4787" y="2000"/>
                  </a:moveTo>
                  <a:lnTo>
                    <a:pt x="4568" y="2000"/>
                  </a:lnTo>
                  <a:cubicBezTo>
                    <a:pt x="4501" y="2000"/>
                    <a:pt x="4448" y="2054"/>
                    <a:pt x="4448" y="2120"/>
                  </a:cubicBezTo>
                  <a:cubicBezTo>
                    <a:pt x="4448" y="2187"/>
                    <a:pt x="4501" y="2240"/>
                    <a:pt x="4568" y="2240"/>
                  </a:cubicBezTo>
                  <a:lnTo>
                    <a:pt x="4787" y="2240"/>
                  </a:lnTo>
                  <a:cubicBezTo>
                    <a:pt x="4842" y="2240"/>
                    <a:pt x="4887" y="2285"/>
                    <a:pt x="4887" y="2340"/>
                  </a:cubicBezTo>
                  <a:lnTo>
                    <a:pt x="4887" y="3718"/>
                  </a:lnTo>
                  <a:cubicBezTo>
                    <a:pt x="4887" y="3785"/>
                    <a:pt x="4941" y="3838"/>
                    <a:pt x="5007" y="3838"/>
                  </a:cubicBezTo>
                  <a:cubicBezTo>
                    <a:pt x="5073" y="3838"/>
                    <a:pt x="5127" y="3785"/>
                    <a:pt x="5127" y="3718"/>
                  </a:cubicBezTo>
                  <a:lnTo>
                    <a:pt x="5127" y="2340"/>
                  </a:lnTo>
                  <a:cubicBezTo>
                    <a:pt x="5127" y="2153"/>
                    <a:pt x="4975" y="2000"/>
                    <a:pt x="4787" y="2000"/>
                  </a:cubicBezTo>
                  <a:close/>
                  <a:moveTo>
                    <a:pt x="4568" y="5139"/>
                  </a:moveTo>
                  <a:cubicBezTo>
                    <a:pt x="4501" y="5139"/>
                    <a:pt x="4448" y="5193"/>
                    <a:pt x="4448" y="5259"/>
                  </a:cubicBezTo>
                  <a:lnTo>
                    <a:pt x="4448" y="5281"/>
                  </a:lnTo>
                  <a:cubicBezTo>
                    <a:pt x="4448" y="5347"/>
                    <a:pt x="4501" y="5401"/>
                    <a:pt x="4568" y="5401"/>
                  </a:cubicBezTo>
                  <a:cubicBezTo>
                    <a:pt x="4634" y="5401"/>
                    <a:pt x="4688" y="5347"/>
                    <a:pt x="4688" y="5281"/>
                  </a:cubicBezTo>
                  <a:lnTo>
                    <a:pt x="4688" y="5259"/>
                  </a:lnTo>
                  <a:cubicBezTo>
                    <a:pt x="4688" y="5193"/>
                    <a:pt x="4634" y="5139"/>
                    <a:pt x="4568" y="5139"/>
                  </a:cubicBezTo>
                  <a:close/>
                  <a:moveTo>
                    <a:pt x="4568" y="2439"/>
                  </a:moveTo>
                  <a:cubicBezTo>
                    <a:pt x="4501" y="2439"/>
                    <a:pt x="4448" y="2492"/>
                    <a:pt x="4448" y="2559"/>
                  </a:cubicBezTo>
                  <a:lnTo>
                    <a:pt x="4448" y="4854"/>
                  </a:lnTo>
                  <a:cubicBezTo>
                    <a:pt x="4448" y="4920"/>
                    <a:pt x="4501" y="4974"/>
                    <a:pt x="4568" y="4974"/>
                  </a:cubicBezTo>
                  <a:cubicBezTo>
                    <a:pt x="4634" y="4974"/>
                    <a:pt x="4688" y="4920"/>
                    <a:pt x="4688" y="4854"/>
                  </a:cubicBezTo>
                  <a:lnTo>
                    <a:pt x="4688" y="2559"/>
                  </a:lnTo>
                  <a:cubicBezTo>
                    <a:pt x="4688" y="2492"/>
                    <a:pt x="4634" y="2439"/>
                    <a:pt x="4568" y="2439"/>
                  </a:cubicBez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>
              <a:noFill/>
            </a:ln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506130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660401" y="2762340"/>
            <a:ext cx="4495800" cy="584775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lnSpc>
                <a:spcPct val="100000"/>
              </a:lnSpc>
              <a:defRPr sz="3200"/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" hasCustomPrompt="1"/>
          </p:nvPr>
        </p:nvSpPr>
        <p:spPr>
          <a:xfrm>
            <a:off x="660401" y="3358969"/>
            <a:ext cx="4495800" cy="1104991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Font typeface="+mj-lt"/>
              <a:buNone/>
              <a:defRPr sz="20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11675649" y="6478583"/>
            <a:ext cx="437019" cy="274320"/>
          </a:xfrm>
        </p:spPr>
        <p:txBody>
          <a:bodyPr/>
          <a:lstStyle>
            <a:lvl1pPr>
              <a:defRPr>
                <a:solidFill>
                  <a:srgbClr val="0851A6"/>
                </a:solidFill>
              </a:defRPr>
            </a:lvl1pPr>
          </a:lstStyle>
          <a:p>
            <a:fld id="{7F65B630-C7FF-41C0-9923-C5E5E29EED81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4703329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>
          <a:xfrm>
            <a:off x="660399" y="0"/>
            <a:ext cx="10858500" cy="1028700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>
              <a:lnSpc>
                <a:spcPct val="100000"/>
              </a:lnSpc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71012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B1146-E542-4D4E-B8E9-6919A11DDD4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0519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660401" y="1879600"/>
            <a:ext cx="5332133" cy="1944340"/>
          </a:xfrm>
          <a:prstGeom prst="rect">
            <a:avLst/>
          </a:prstGeom>
        </p:spPr>
        <p:txBody>
          <a:bodyPr wrap="square" anchor="b">
            <a:normAutofit/>
          </a:bodyPr>
          <a:lstStyle>
            <a:lvl1pPr>
              <a:lnSpc>
                <a:spcPct val="100000"/>
              </a:lnSpc>
              <a:defRPr sz="4800">
                <a:ln w="19050">
                  <a:noFill/>
                </a:ln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9820230" y="5857100"/>
            <a:ext cx="1698670" cy="276999"/>
          </a:xfrm>
          <a:prstGeom prst="rect">
            <a:avLst/>
          </a:prstGeom>
        </p:spPr>
        <p:txBody>
          <a:bodyPr wrap="square" lIns="90000">
            <a:normAutofit/>
          </a:bodyPr>
          <a:lstStyle>
            <a:lvl1pPr marL="0" indent="0" algn="r">
              <a:lnSpc>
                <a:spcPct val="100000"/>
              </a:lnSpc>
              <a:buNone/>
              <a:defRPr sz="1200"/>
            </a:lvl1pPr>
          </a:lstStyle>
          <a:p>
            <a:pPr lvl="0"/>
            <a:r>
              <a:rPr lang="en-US"/>
              <a:t>Presenter name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60400" y="5857101"/>
            <a:ext cx="1698670" cy="276999"/>
          </a:xfrm>
          <a:prstGeom prst="rect">
            <a:avLst/>
          </a:prstGeom>
        </p:spPr>
        <p:txBody>
          <a:bodyPr wrap="none">
            <a:normAutofit/>
          </a:bodyPr>
          <a:lstStyle>
            <a:lvl1pPr marL="0" indent="0" algn="l">
              <a:lnSpc>
                <a:spcPct val="100000"/>
              </a:lnSpc>
              <a:buNone/>
              <a:defRPr sz="1200"/>
            </a:lvl1pPr>
          </a:lstStyle>
          <a:p>
            <a:pPr lvl="0"/>
            <a:r>
              <a:rPr lang="en-US"/>
              <a:t>www.officeplus.cn</a:t>
            </a:r>
          </a:p>
        </p:txBody>
      </p:sp>
    </p:spTree>
    <p:extLst>
      <p:ext uri="{BB962C8B-B14F-4D97-AF65-F5344CB8AC3E}">
        <p14:creationId xmlns:p14="http://schemas.microsoft.com/office/powerpoint/2010/main" val="733707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60400" y="128587"/>
            <a:ext cx="10858500" cy="9001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add title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0400" y="1130300"/>
            <a:ext cx="10858500" cy="5003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</a:t>
            </a:r>
            <a:r>
              <a:rPr lang="en-US" altLang="zh-CN" dirty="0"/>
              <a:t>add text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718050" y="6409690"/>
            <a:ext cx="27432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660399" y="6409690"/>
            <a:ext cx="36576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531600" y="6409690"/>
            <a:ext cx="437019" cy="27432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r">
              <a:defRPr sz="16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BB1146-E542-4D4E-B8E9-6919A11DDD4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</p:sldLayoutIdLs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16" userDrawn="1">
          <p15:clr>
            <a:srgbClr val="F26B43"/>
          </p15:clr>
        </p15:guide>
        <p15:guide id="2" pos="7256" userDrawn="1">
          <p15:clr>
            <a:srgbClr val="F26B43"/>
          </p15:clr>
        </p15:guide>
        <p15:guide id="3" orient="horz" pos="648" userDrawn="1">
          <p15:clr>
            <a:srgbClr val="F26B43"/>
          </p15:clr>
        </p15:guide>
        <p15:guide id="4" orient="horz" pos="712" userDrawn="1">
          <p15:clr>
            <a:srgbClr val="F26B43"/>
          </p15:clr>
        </p15:guide>
        <p15:guide id="5" orient="horz" pos="3928" userDrawn="1">
          <p15:clr>
            <a:srgbClr val="F26B43"/>
          </p15:clr>
        </p15:guide>
        <p15:guide id="6" orient="horz" pos="386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2.xml"/><Relationship Id="rId5" Type="http://schemas.openxmlformats.org/officeDocument/2006/relationships/image" Target="../media/image10.png"/><Relationship Id="rId4" Type="http://schemas.openxmlformats.org/officeDocument/2006/relationships/image" Target="../media/image14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3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4.xml"/><Relationship Id="rId5" Type="http://schemas.openxmlformats.org/officeDocument/2006/relationships/image" Target="../media/image16.png"/><Relationship Id="rId4" Type="http://schemas.openxmlformats.org/officeDocument/2006/relationships/image" Target="../media/image16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5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7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8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9.xml"/><Relationship Id="rId4" Type="http://schemas.openxmlformats.org/officeDocument/2006/relationships/image" Target="../media/image19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0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1.xml"/><Relationship Id="rId5" Type="http://schemas.openxmlformats.org/officeDocument/2006/relationships/image" Target="../media/image22.png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2.xml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3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4.xml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5.xml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6.xml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7.xml"/><Relationship Id="rId4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8.xml"/><Relationship Id="rId4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9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30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4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3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32.xml"/><Relationship Id="rId5" Type="http://schemas.openxmlformats.org/officeDocument/2006/relationships/image" Target="../media/image40.png"/><Relationship Id="rId4" Type="http://schemas.openxmlformats.org/officeDocument/2006/relationships/image" Target="../media/image39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33.xml"/><Relationship Id="rId4" Type="http://schemas.openxmlformats.org/officeDocument/2006/relationships/image" Target="../media/image4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34.xml"/><Relationship Id="rId4" Type="http://schemas.openxmlformats.org/officeDocument/2006/relationships/image" Target="../media/image4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3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3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3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38.xml"/><Relationship Id="rId4" Type="http://schemas.openxmlformats.org/officeDocument/2006/relationships/image" Target="../media/image4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39.xml"/><Relationship Id="rId5" Type="http://schemas.openxmlformats.org/officeDocument/2006/relationships/image" Target="../media/image67.png"/><Relationship Id="rId4" Type="http://schemas.openxmlformats.org/officeDocument/2006/relationships/image" Target="../media/image44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40.xml"/><Relationship Id="rId4" Type="http://schemas.openxmlformats.org/officeDocument/2006/relationships/image" Target="../media/image4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5.xml"/><Relationship Id="rId5" Type="http://schemas.openxmlformats.org/officeDocument/2006/relationships/image" Target="../media/image6.emf"/><Relationship Id="rId4" Type="http://schemas.openxmlformats.org/officeDocument/2006/relationships/image" Target="../media/image5.e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6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7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8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9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0.xml"/><Relationship Id="rId4" Type="http://schemas.openxmlformats.org/officeDocument/2006/relationships/image" Target="../media/image12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1512720" y="2513435"/>
            <a:ext cx="9166559" cy="800314"/>
          </a:xfrm>
        </p:spPr>
        <p:txBody>
          <a:bodyPr wrap="square">
            <a:noAutofit/>
          </a:bodyPr>
          <a:lstStyle/>
          <a:p>
            <a:pPr algn="ctr"/>
            <a:r>
              <a:rPr lang="en-US" altLang="zh-CN" sz="4000" spc="200" dirty="0">
                <a:solidFill>
                  <a:srgbClr val="0851A6"/>
                </a:solidFill>
                <a:effectLst/>
                <a:latin typeface="+mj-ea"/>
                <a:ea typeface="+mj-ea"/>
                <a:cs typeface="楷体" panose="02010609060101010101" pitchFamily="49" charset="-122"/>
              </a:rPr>
              <a:t>Hydra</a:t>
            </a:r>
            <a:r>
              <a:rPr lang="zh-CN" altLang="en-US" sz="4000" spc="200" dirty="0">
                <a:solidFill>
                  <a:srgbClr val="0851A6"/>
                </a:solidFill>
                <a:effectLst/>
                <a:latin typeface="+mj-ea"/>
                <a:ea typeface="+mj-ea"/>
                <a:cs typeface="楷体" panose="02010609060101010101" pitchFamily="49" charset="-122"/>
              </a:rPr>
              <a:t>高速多端口共享缓存管理模块</a:t>
            </a:r>
            <a:endParaRPr lang="zh-CN" altLang="en-US" sz="4000" spc="200" dirty="0">
              <a:solidFill>
                <a:srgbClr val="0851A6"/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88D903E-F09D-4F7F-51F5-A0067BE06C94}"/>
              </a:ext>
            </a:extLst>
          </p:cNvPr>
          <p:cNvSpPr/>
          <p:nvPr/>
        </p:nvSpPr>
        <p:spPr>
          <a:xfrm>
            <a:off x="0" y="6365174"/>
            <a:ext cx="12192000" cy="492826"/>
          </a:xfrm>
          <a:prstGeom prst="rect">
            <a:avLst/>
          </a:prstGeom>
          <a:solidFill>
            <a:srgbClr val="0851A6"/>
          </a:solidFill>
          <a:ln>
            <a:solidFill>
              <a:srgbClr val="0068E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FD9A078C-756C-F7A5-F70E-3396E5DDBAB1}"/>
              </a:ext>
            </a:extLst>
          </p:cNvPr>
          <p:cNvCxnSpPr>
            <a:cxnSpLocks/>
          </p:cNvCxnSpPr>
          <p:nvPr/>
        </p:nvCxnSpPr>
        <p:spPr>
          <a:xfrm>
            <a:off x="2912969" y="3847852"/>
            <a:ext cx="6053232" cy="0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E38FF1E-2A0B-9EB1-1B21-9771B97723AF}"/>
              </a:ext>
            </a:extLst>
          </p:cNvPr>
          <p:cNvSpPr txBox="1">
            <a:spLocks/>
          </p:cNvSpPr>
          <p:nvPr/>
        </p:nvSpPr>
        <p:spPr>
          <a:xfrm>
            <a:off x="6209527" y="4115746"/>
            <a:ext cx="2756674" cy="800313"/>
          </a:xfrm>
          <a:prstGeom prst="rect">
            <a:avLst/>
          </a:prstGeom>
        </p:spPr>
        <p:txBody>
          <a:bodyPr vert="horz" wrap="square" lIns="90000" tIns="45720" rIns="91440" bIns="45720" rtlCol="0">
            <a:no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1600" b="1" dirty="0">
                <a:latin typeface="等线" panose="02010600030101010101" pitchFamily="2" charset="-122"/>
                <a:ea typeface="等线" panose="02010600030101010101" pitchFamily="2" charset="-122"/>
              </a:rPr>
              <a:t>队长：严大粟</a:t>
            </a:r>
            <a:endParaRPr lang="en-US" altLang="zh-CN" sz="1600" b="1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algn="l"/>
            <a:r>
              <a:rPr lang="zh-CN" altLang="en-US" sz="1600" b="1" dirty="0">
                <a:latin typeface="等线" panose="02010600030101010101" pitchFamily="2" charset="-122"/>
                <a:ea typeface="等线" panose="02010600030101010101" pitchFamily="2" charset="-122"/>
              </a:rPr>
              <a:t>队员：严大粟 鲁毅轩 李泊含</a:t>
            </a:r>
            <a:endParaRPr lang="en-US" sz="1600" b="1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82A30841-436E-55BA-FE9D-B36B0210E84C}"/>
              </a:ext>
            </a:extLst>
          </p:cNvPr>
          <p:cNvSpPr txBox="1">
            <a:spLocks/>
          </p:cNvSpPr>
          <p:nvPr/>
        </p:nvSpPr>
        <p:spPr>
          <a:xfrm>
            <a:off x="3040643" y="4110787"/>
            <a:ext cx="2309656" cy="805272"/>
          </a:xfrm>
          <a:prstGeom prst="rect">
            <a:avLst/>
          </a:prstGeom>
        </p:spPr>
        <p:txBody>
          <a:bodyPr vert="horz" wrap="square" lIns="90000" tIns="45720" rIns="91440" bIns="45720" rtlCol="0">
            <a:norm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1600" b="1" dirty="0">
                <a:latin typeface="等线" panose="02010600030101010101" pitchFamily="2" charset="-122"/>
                <a:ea typeface="等线" panose="02010600030101010101" pitchFamily="2" charset="-122"/>
              </a:rPr>
              <a:t>队伍编号：</a:t>
            </a:r>
            <a:r>
              <a:rPr lang="en-US" altLang="zh-CN" sz="1600" b="1" dirty="0">
                <a:latin typeface="等线" panose="02010600030101010101" pitchFamily="2" charset="-122"/>
                <a:ea typeface="等线" panose="02010600030101010101" pitchFamily="2" charset="-122"/>
              </a:rPr>
              <a:t>CICC1651</a:t>
            </a:r>
          </a:p>
          <a:p>
            <a:pPr algn="l"/>
            <a:r>
              <a:rPr lang="zh-CN" altLang="en-US" sz="1600" b="1" dirty="0">
                <a:latin typeface="等线" panose="02010600030101010101" pitchFamily="2" charset="-122"/>
                <a:ea typeface="等线" panose="02010600030101010101" pitchFamily="2" charset="-122"/>
              </a:rPr>
              <a:t>队伍名称：</a:t>
            </a:r>
            <a:r>
              <a:rPr lang="en-US" altLang="zh-CN" sz="1600" b="1" dirty="0">
                <a:latin typeface="等线" panose="02010600030101010101" pitchFamily="2" charset="-122"/>
                <a:ea typeface="等线" panose="02010600030101010101" pitchFamily="2" charset="-122"/>
              </a:rPr>
              <a:t>HYDRA</a:t>
            </a:r>
            <a:endParaRPr lang="en-US" sz="1600" b="1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7C08E82-D816-D5E1-F384-B32E746167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0643" y="916853"/>
            <a:ext cx="6110714" cy="1503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197838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CD4BC0F4-CB33-C1C6-3457-8D403DFAB62A}"/>
              </a:ext>
            </a:extLst>
          </p:cNvPr>
          <p:cNvSpPr/>
          <p:nvPr/>
        </p:nvSpPr>
        <p:spPr>
          <a:xfrm>
            <a:off x="0" y="0"/>
            <a:ext cx="1507066" cy="6858000"/>
          </a:xfrm>
          <a:prstGeom prst="rect">
            <a:avLst/>
          </a:prstGeom>
          <a:gradFill>
            <a:gsLst>
              <a:gs pos="40000">
                <a:srgbClr val="D2E4F2"/>
              </a:gs>
              <a:gs pos="600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98000">
                <a:schemeClr val="accent1">
                  <a:lumMod val="75000"/>
                </a:schemeClr>
              </a:gs>
              <a:gs pos="100000">
                <a:srgbClr val="668CA8"/>
              </a:gs>
              <a:gs pos="100000">
                <a:schemeClr val="accent1">
                  <a:lumMod val="5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23C2032-5058-BC02-3E5A-636FDBBCA3DB}"/>
              </a:ext>
            </a:extLst>
          </p:cNvPr>
          <p:cNvSpPr/>
          <p:nvPr/>
        </p:nvSpPr>
        <p:spPr>
          <a:xfrm>
            <a:off x="-6037" y="4755740"/>
            <a:ext cx="1507065" cy="620773"/>
          </a:xfrm>
          <a:prstGeom prst="rect">
            <a:avLst/>
          </a:prstGeom>
          <a:solidFill>
            <a:srgbClr val="0851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chemeClr val="bg1"/>
                </a:solidFill>
                <a:latin typeface="+mj-ea"/>
                <a:ea typeface="+mj-ea"/>
              </a:rPr>
              <a:t>4. </a:t>
            </a:r>
            <a:r>
              <a:rPr lang="zh-CN" altLang="en-US" sz="1400" b="1" dirty="0">
                <a:solidFill>
                  <a:schemeClr val="bg1"/>
                </a:solidFill>
                <a:latin typeface="+mj-ea"/>
                <a:ea typeface="+mj-ea"/>
              </a:rPr>
              <a:t>项目亮点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737392" y="0"/>
            <a:ext cx="6210267" cy="584775"/>
          </a:xfrm>
        </p:spPr>
        <p:txBody>
          <a:bodyPr wrap="square">
            <a:normAutofit/>
          </a:bodyPr>
          <a:lstStyle/>
          <a:p>
            <a:pPr marL="457200" lvl="0" indent="-457200">
              <a:buFont typeface="Wingdings" panose="05000000000000000000" pitchFamily="2" charset="2"/>
              <a:buChar char="n"/>
            </a:pPr>
            <a:r>
              <a:rPr lang="zh-CN" altLang="en-US" sz="2800" dirty="0">
                <a:solidFill>
                  <a:srgbClr val="0851A6"/>
                </a:solidFill>
              </a:rPr>
              <a:t>结合</a:t>
            </a:r>
            <a:r>
              <a:rPr lang="en-US" altLang="zh-CN" sz="2800" dirty="0">
                <a:solidFill>
                  <a:srgbClr val="0851A6"/>
                </a:solidFill>
              </a:rPr>
              <a:t>Crossbar</a:t>
            </a:r>
            <a:r>
              <a:rPr lang="zh-CN" altLang="en-US" sz="2800" dirty="0">
                <a:solidFill>
                  <a:srgbClr val="0851A6"/>
                </a:solidFill>
              </a:rPr>
              <a:t>架构与总线架构</a:t>
            </a:r>
            <a:endParaRPr lang="en-US" sz="2800" dirty="0">
              <a:solidFill>
                <a:srgbClr val="0851A6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0B2184D-894B-8E70-5BD4-3E8C815F6D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88" y="452525"/>
            <a:ext cx="1098290" cy="620773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CF771467-DC77-33CE-E78A-6BA4EF58EB0D}"/>
              </a:ext>
            </a:extLst>
          </p:cNvPr>
          <p:cNvSpPr/>
          <p:nvPr/>
        </p:nvSpPr>
        <p:spPr>
          <a:xfrm>
            <a:off x="6037" y="2840018"/>
            <a:ext cx="1507066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</a:rPr>
              <a:t>2. </a:t>
            </a:r>
            <a:r>
              <a:rPr lang="zh-CN" altLang="en-US" sz="1400" b="1" dirty="0">
                <a:solidFill>
                  <a:srgbClr val="0851A6"/>
                </a:solidFill>
              </a:rPr>
              <a:t>基本参数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36B76AF-02F2-8BD4-B9D5-EA9BED95805E}"/>
              </a:ext>
            </a:extLst>
          </p:cNvPr>
          <p:cNvSpPr/>
          <p:nvPr/>
        </p:nvSpPr>
        <p:spPr>
          <a:xfrm>
            <a:off x="-6038" y="3797879"/>
            <a:ext cx="1513103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</a:rPr>
              <a:t>3. </a:t>
            </a:r>
            <a:r>
              <a:rPr lang="zh-CN" altLang="en-US" sz="1400" b="1" dirty="0">
                <a:solidFill>
                  <a:srgbClr val="0851A6"/>
                </a:solidFill>
              </a:rPr>
              <a:t>项目基本框架</a:t>
            </a:r>
            <a:endParaRPr lang="zh-CN" altLang="en-US" sz="1400" b="1" dirty="0"/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67E851FB-3DF5-FC5B-D619-80EB9D17C19A}"/>
              </a:ext>
            </a:extLst>
          </p:cNvPr>
          <p:cNvCxnSpPr>
            <a:cxnSpLocks/>
          </p:cNvCxnSpPr>
          <p:nvPr/>
        </p:nvCxnSpPr>
        <p:spPr>
          <a:xfrm>
            <a:off x="1737393" y="664025"/>
            <a:ext cx="10089799" cy="0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>
            <a:extLst>
              <a:ext uri="{FF2B5EF4-FFF2-40B4-BE49-F238E27FC236}">
                <a16:creationId xmlns:a16="http://schemas.microsoft.com/office/drawing/2014/main" id="{4CC7F023-5A49-AEE6-1249-FC9CAC3F2432}"/>
              </a:ext>
            </a:extLst>
          </p:cNvPr>
          <p:cNvSpPr/>
          <p:nvPr/>
        </p:nvSpPr>
        <p:spPr>
          <a:xfrm>
            <a:off x="-1" y="1882157"/>
            <a:ext cx="1501029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  <a:latin typeface="+mj-ea"/>
                <a:ea typeface="+mj-ea"/>
              </a:rPr>
              <a:t>1. </a:t>
            </a:r>
            <a:r>
              <a:rPr lang="zh-CN" altLang="en-US" sz="1400" b="1" dirty="0">
                <a:solidFill>
                  <a:srgbClr val="0851A6"/>
                </a:solidFill>
                <a:latin typeface="+mj-ea"/>
                <a:ea typeface="+mj-ea"/>
              </a:rPr>
              <a:t>概述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48969466-2D27-CCF1-1397-803E4D226E80}"/>
              </a:ext>
            </a:extLst>
          </p:cNvPr>
          <p:cNvSpPr txBox="1"/>
          <p:nvPr/>
        </p:nvSpPr>
        <p:spPr>
          <a:xfrm>
            <a:off x="1913821" y="874070"/>
            <a:ext cx="6536759" cy="21276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en-US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采用</a:t>
            </a:r>
            <a:r>
              <a:rPr lang="en-US" altLang="zh-CN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Crossbar</a:t>
            </a:r>
            <a:r>
              <a:rPr lang="zh-CN" altLang="en-US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架构</a:t>
            </a:r>
            <a:r>
              <a:rPr lang="zh-CN" altLang="en-US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实现端口与</a:t>
            </a:r>
            <a:r>
              <a:rPr lang="en-US" altLang="zh-CN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SRAM</a:t>
            </a:r>
            <a:r>
              <a:rPr lang="zh-CN" altLang="en-US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之间的数据传输</a:t>
            </a:r>
            <a:br>
              <a:rPr lang="en-US" altLang="zh-CN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</a:br>
            <a:r>
              <a:rPr lang="zh-CN" altLang="en-US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对</a:t>
            </a:r>
            <a:r>
              <a:rPr lang="en-US" altLang="zh-CN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Crossbar</a:t>
            </a:r>
            <a:r>
              <a:rPr lang="zh-CN" altLang="en-US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结构进行</a:t>
            </a:r>
            <a:r>
              <a:rPr lang="zh-CN" altLang="en-US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改进</a:t>
            </a:r>
            <a:r>
              <a:rPr lang="zh-CN" altLang="en-US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，结合</a:t>
            </a:r>
            <a:r>
              <a:rPr lang="zh-CN" altLang="en-US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总线结构</a:t>
            </a:r>
            <a:r>
              <a:rPr lang="zh-CN" altLang="en-US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的</a:t>
            </a:r>
            <a:r>
              <a:rPr lang="zh-CN" altLang="en-US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优点</a:t>
            </a:r>
            <a:endParaRPr lang="en-US" altLang="zh-CN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端口与</a:t>
            </a:r>
            <a:r>
              <a:rPr lang="en-US" altLang="zh-CN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SRAM</a:t>
            </a:r>
            <a:r>
              <a:rPr lang="zh-CN" altLang="en-US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之间可以</a:t>
            </a:r>
            <a:r>
              <a:rPr lang="zh-CN" altLang="en-US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独立点对点</a:t>
            </a:r>
            <a:r>
              <a:rPr lang="zh-CN" altLang="en-US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传输数据而</a:t>
            </a:r>
            <a:r>
              <a:rPr lang="zh-CN" altLang="en-US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不相互阻塞</a:t>
            </a:r>
            <a:endParaRPr lang="en-US" altLang="zh-CN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避免</a:t>
            </a:r>
            <a:r>
              <a:rPr lang="en-US" altLang="zh-CN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Crossbar</a:t>
            </a:r>
            <a:r>
              <a:rPr lang="zh-CN" altLang="en-US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和总线结构都具有的</a:t>
            </a:r>
            <a:r>
              <a:rPr lang="zh-CN" altLang="en-US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写入仲裁缺陷</a:t>
            </a:r>
            <a:endParaRPr lang="en-US" altLang="zh-CN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点对点传输的建立也能具有较为</a:t>
            </a:r>
            <a:r>
              <a:rPr lang="zh-CN" altLang="zh-CN" sz="1800" b="1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复杂的策略</a:t>
            </a:r>
            <a:endParaRPr lang="en-US" altLang="zh-CN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27F2A463-1A4F-9ACC-0AB3-E543F2EF12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2441" y="858745"/>
            <a:ext cx="3648583" cy="266759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1ADEBF50-F86D-F1D3-A920-AAA76AC300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274" y="3354110"/>
            <a:ext cx="5035385" cy="323726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F76F8A93-D7CC-4AC2-8DB3-4E4EA448A86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5860" y="3354110"/>
            <a:ext cx="4998984" cy="3252429"/>
          </a:xfrm>
          <a:prstGeom prst="rect">
            <a:avLst/>
          </a:prstGeom>
        </p:spPr>
      </p:pic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7D3A9A1-D115-1EF2-B9F6-BC99E6D8D0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en-US" altLang="zh-CN" smtClean="0"/>
              <a:pPr/>
              <a:t>10</a:t>
            </a:fld>
            <a:endParaRPr lang="en-US" altLang="zh-CN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793739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CD4BC0F4-CB33-C1C6-3457-8D403DFAB62A}"/>
              </a:ext>
            </a:extLst>
          </p:cNvPr>
          <p:cNvSpPr/>
          <p:nvPr/>
        </p:nvSpPr>
        <p:spPr>
          <a:xfrm>
            <a:off x="0" y="0"/>
            <a:ext cx="1507066" cy="6858000"/>
          </a:xfrm>
          <a:prstGeom prst="rect">
            <a:avLst/>
          </a:prstGeom>
          <a:gradFill>
            <a:gsLst>
              <a:gs pos="40000">
                <a:srgbClr val="D2E4F2"/>
              </a:gs>
              <a:gs pos="600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98000">
                <a:schemeClr val="accent1">
                  <a:lumMod val="75000"/>
                </a:schemeClr>
              </a:gs>
              <a:gs pos="100000">
                <a:srgbClr val="668CA8"/>
              </a:gs>
              <a:gs pos="100000">
                <a:schemeClr val="accent1">
                  <a:lumMod val="5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23C2032-5058-BC02-3E5A-636FDBBCA3DB}"/>
              </a:ext>
            </a:extLst>
          </p:cNvPr>
          <p:cNvSpPr/>
          <p:nvPr/>
        </p:nvSpPr>
        <p:spPr>
          <a:xfrm>
            <a:off x="-6037" y="4755740"/>
            <a:ext cx="1507065" cy="620773"/>
          </a:xfrm>
          <a:prstGeom prst="rect">
            <a:avLst/>
          </a:prstGeom>
          <a:solidFill>
            <a:srgbClr val="0851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chemeClr val="bg1"/>
                </a:solidFill>
                <a:latin typeface="+mj-ea"/>
                <a:ea typeface="+mj-ea"/>
              </a:rPr>
              <a:t>4. </a:t>
            </a:r>
            <a:r>
              <a:rPr lang="zh-CN" altLang="en-US" sz="1400" b="1" dirty="0">
                <a:solidFill>
                  <a:schemeClr val="bg1"/>
                </a:solidFill>
                <a:latin typeface="+mj-ea"/>
                <a:ea typeface="+mj-ea"/>
              </a:rPr>
              <a:t>项目亮点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737392" y="0"/>
            <a:ext cx="6210267" cy="584775"/>
          </a:xfrm>
        </p:spPr>
        <p:txBody>
          <a:bodyPr wrap="square">
            <a:normAutofit/>
          </a:bodyPr>
          <a:lstStyle/>
          <a:p>
            <a:pPr marL="457200" lvl="0" indent="-457200">
              <a:buFont typeface="Wingdings" panose="05000000000000000000" pitchFamily="2" charset="2"/>
              <a:buChar char="n"/>
            </a:pPr>
            <a:r>
              <a:rPr lang="zh-CN" altLang="en-US" sz="2800" dirty="0">
                <a:solidFill>
                  <a:srgbClr val="0851A6"/>
                </a:solidFill>
              </a:rPr>
              <a:t>跳转表代替链表维护优先级队列</a:t>
            </a:r>
            <a:endParaRPr lang="en-US" sz="2800" dirty="0">
              <a:solidFill>
                <a:srgbClr val="0851A6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0B2184D-894B-8E70-5BD4-3E8C815F6D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88" y="452525"/>
            <a:ext cx="1098290" cy="620773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CF771467-DC77-33CE-E78A-6BA4EF58EB0D}"/>
              </a:ext>
            </a:extLst>
          </p:cNvPr>
          <p:cNvSpPr/>
          <p:nvPr/>
        </p:nvSpPr>
        <p:spPr>
          <a:xfrm>
            <a:off x="6037" y="2840018"/>
            <a:ext cx="1507066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</a:rPr>
              <a:t>2. </a:t>
            </a:r>
            <a:r>
              <a:rPr lang="zh-CN" altLang="en-US" sz="1400" b="1" dirty="0">
                <a:solidFill>
                  <a:srgbClr val="0851A6"/>
                </a:solidFill>
              </a:rPr>
              <a:t>基本参数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36B76AF-02F2-8BD4-B9D5-EA9BED95805E}"/>
              </a:ext>
            </a:extLst>
          </p:cNvPr>
          <p:cNvSpPr/>
          <p:nvPr/>
        </p:nvSpPr>
        <p:spPr>
          <a:xfrm>
            <a:off x="-6038" y="3797879"/>
            <a:ext cx="1513103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</a:rPr>
              <a:t>3. </a:t>
            </a:r>
            <a:r>
              <a:rPr lang="zh-CN" altLang="en-US" sz="1400" b="1" dirty="0">
                <a:solidFill>
                  <a:srgbClr val="0851A6"/>
                </a:solidFill>
              </a:rPr>
              <a:t>项目基本框架</a:t>
            </a:r>
            <a:endParaRPr lang="zh-CN" altLang="en-US" sz="1400" b="1" dirty="0"/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67E851FB-3DF5-FC5B-D619-80EB9D17C19A}"/>
              </a:ext>
            </a:extLst>
          </p:cNvPr>
          <p:cNvCxnSpPr>
            <a:cxnSpLocks/>
          </p:cNvCxnSpPr>
          <p:nvPr/>
        </p:nvCxnSpPr>
        <p:spPr>
          <a:xfrm>
            <a:off x="1737393" y="664025"/>
            <a:ext cx="10089799" cy="0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>
            <a:extLst>
              <a:ext uri="{FF2B5EF4-FFF2-40B4-BE49-F238E27FC236}">
                <a16:creationId xmlns:a16="http://schemas.microsoft.com/office/drawing/2014/main" id="{4CC7F023-5A49-AEE6-1249-FC9CAC3F2432}"/>
              </a:ext>
            </a:extLst>
          </p:cNvPr>
          <p:cNvSpPr/>
          <p:nvPr/>
        </p:nvSpPr>
        <p:spPr>
          <a:xfrm>
            <a:off x="-1" y="1882157"/>
            <a:ext cx="1501029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  <a:latin typeface="+mj-ea"/>
                <a:ea typeface="+mj-ea"/>
              </a:rPr>
              <a:t>1. </a:t>
            </a:r>
            <a:r>
              <a:rPr lang="zh-CN" altLang="en-US" sz="1400" b="1" dirty="0">
                <a:solidFill>
                  <a:srgbClr val="0851A6"/>
                </a:solidFill>
                <a:latin typeface="+mj-ea"/>
                <a:ea typeface="+mj-ea"/>
              </a:rPr>
              <a:t>概述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48969466-2D27-CCF1-1397-803E4D226E80}"/>
                  </a:ext>
                </a:extLst>
              </p:cNvPr>
              <p:cNvSpPr txBox="1"/>
              <p:nvPr/>
            </p:nvSpPr>
            <p:spPr>
              <a:xfrm>
                <a:off x="1913821" y="874070"/>
                <a:ext cx="6536759" cy="17121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lnSpc>
                    <a:spcPct val="150000"/>
                  </a:lnSpc>
                </a:pPr>
                <a:r>
                  <a:rPr lang="zh-CN" altLang="en-US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传统</a:t>
                </a:r>
                <a:r>
                  <a:rPr lang="en-US" altLang="zh-CN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FIFO</a:t>
                </a:r>
                <a:r>
                  <a:rPr lang="zh-CN" altLang="en-US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模拟的单向链表维护队列</a:t>
                </a:r>
                <a:endParaRPr lang="en-US" altLang="zh-CN" b="1" kern="100" dirty="0"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lvl="0">
                  <a:lnSpc>
                    <a:spcPct val="150000"/>
                  </a:lnSpc>
                </a:pPr>
                <a:r>
                  <a:rPr lang="zh-CN" altLang="en-US" kern="100" dirty="0"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每个队列对应</a:t>
                </a:r>
                <a:r>
                  <a:rPr lang="en-US" altLang="zh-CN" kern="100" dirty="0"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FIFO</a:t>
                </a:r>
                <a:r>
                  <a:rPr lang="zh-CN" altLang="en-US" kern="100" dirty="0"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需要的空间为 </a:t>
                </a:r>
                <a14:m>
                  <m:oMath xmlns:m="http://schemas.openxmlformats.org/officeDocument/2006/math">
                    <m:r>
                      <a:rPr lang="en-US" altLang="zh-CN" b="0" i="1" kern="100" smtClean="0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65536</m:t>
                    </m:r>
                    <m:r>
                      <a:rPr lang="en-US" altLang="zh-CN" b="0" i="1" kern="100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×16</m:t>
                    </m:r>
                    <m:r>
                      <a:rPr lang="en-US" altLang="zh-CN" b="0" i="1" kern="10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𝑏𝑖𝑡</m:t>
                    </m:r>
                    <m:r>
                      <a:rPr lang="en-US" altLang="zh-CN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𝑠</m:t>
                    </m:r>
                    <m:r>
                      <a:rPr lang="en-US" altLang="zh-CN" b="0" i="1" kern="100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b="1" i="1" kern="100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𝟏</m:t>
                    </m:r>
                    <m:r>
                      <a:rPr lang="en-US" altLang="zh-CN" b="1" i="1" kern="100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𝑴𝒃𝒊𝒕𝒔</m:t>
                    </m:r>
                  </m:oMath>
                </a14:m>
                <a:endParaRPr lang="en-US" altLang="zh-CN" b="1" kern="100" dirty="0">
                  <a:latin typeface="等线" panose="02010600030101010101" pitchFamily="2" charset="-122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lvl="0">
                  <a:lnSpc>
                    <a:spcPct val="150000"/>
                  </a:lnSpc>
                </a:pPr>
                <a:r>
                  <a:rPr lang="en-US" altLang="zh-CN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16</a:t>
                </a:r>
                <a:r>
                  <a:rPr lang="zh-CN" altLang="en-US" kern="100" dirty="0"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个端口共</a:t>
                </a:r>
                <a:r>
                  <a:rPr lang="en-US" altLang="zh-CN" kern="100" dirty="0"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128</a:t>
                </a:r>
                <a:r>
                  <a:rPr lang="zh-CN" altLang="en-US" kern="100" dirty="0"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个队列需要</a:t>
                </a:r>
                <a14:m>
                  <m:oMath xmlns:m="http://schemas.openxmlformats.org/officeDocument/2006/math">
                    <m:r>
                      <a:rPr lang="en-US" altLang="zh-CN" b="1" i="1" kern="100" dirty="0" smtClean="0"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𝟏𝟐𝟖</m:t>
                    </m:r>
                    <m:r>
                      <a:rPr lang="en-US" altLang="zh-CN" b="1" i="1" kern="100" dirty="0" smtClean="0"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𝑴𝒃𝒊𝒕𝒔</m:t>
                    </m:r>
                  </m:oMath>
                </a14:m>
                <a:endParaRPr lang="en-US" altLang="zh-CN" kern="100" dirty="0"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lvl="0">
                  <a:lnSpc>
                    <a:spcPct val="150000"/>
                  </a:lnSpc>
                </a:pPr>
                <a:r>
                  <a:rPr lang="zh-CN" altLang="en-US" kern="100" dirty="0"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若酌情减少</a:t>
                </a:r>
                <a:r>
                  <a:rPr lang="en-US" altLang="zh-CN" kern="100" dirty="0"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FIFO</a:t>
                </a:r>
                <a:r>
                  <a:rPr lang="zh-CN" altLang="en-US" kern="100" dirty="0"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的深度，则导致队列</a:t>
                </a:r>
                <a:r>
                  <a:rPr lang="zh-CN" altLang="en-US" b="1" kern="100" dirty="0"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有数据量限制</a:t>
                </a:r>
                <a:endParaRPr lang="en-US" altLang="zh-CN" b="1" kern="100" dirty="0"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48969466-2D27-CCF1-1397-803E4D226E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3821" y="874070"/>
                <a:ext cx="6536759" cy="1712135"/>
              </a:xfrm>
              <a:prstGeom prst="rect">
                <a:avLst/>
              </a:prstGeom>
              <a:blipFill>
                <a:blip r:embed="rId4"/>
                <a:stretch>
                  <a:fillRect l="-840" b="-46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>
            <a:extLst>
              <a:ext uri="{FF2B5EF4-FFF2-40B4-BE49-F238E27FC236}">
                <a16:creationId xmlns:a16="http://schemas.microsoft.com/office/drawing/2014/main" id="{0D2AE073-0565-6113-DB7D-834F303C1C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4755" y="3013117"/>
            <a:ext cx="5395073" cy="3346509"/>
          </a:xfrm>
          <a:prstGeom prst="rect">
            <a:avLst/>
          </a:prstGeom>
        </p:spPr>
      </p:pic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27DA804D-0255-2FDA-4AE6-F772EB48B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en-US" altLang="zh-CN" smtClean="0"/>
              <a:pPr/>
              <a:t>11</a:t>
            </a:fld>
            <a:endParaRPr lang="en-US" altLang="zh-CN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180267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CD4BC0F4-CB33-C1C6-3457-8D403DFAB62A}"/>
              </a:ext>
            </a:extLst>
          </p:cNvPr>
          <p:cNvSpPr/>
          <p:nvPr/>
        </p:nvSpPr>
        <p:spPr>
          <a:xfrm>
            <a:off x="0" y="0"/>
            <a:ext cx="1507066" cy="6858000"/>
          </a:xfrm>
          <a:prstGeom prst="rect">
            <a:avLst/>
          </a:prstGeom>
          <a:gradFill>
            <a:gsLst>
              <a:gs pos="40000">
                <a:srgbClr val="D2E4F2"/>
              </a:gs>
              <a:gs pos="600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98000">
                <a:schemeClr val="accent1">
                  <a:lumMod val="75000"/>
                </a:schemeClr>
              </a:gs>
              <a:gs pos="100000">
                <a:srgbClr val="668CA8"/>
              </a:gs>
              <a:gs pos="100000">
                <a:schemeClr val="accent1">
                  <a:lumMod val="5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23C2032-5058-BC02-3E5A-636FDBBCA3DB}"/>
              </a:ext>
            </a:extLst>
          </p:cNvPr>
          <p:cNvSpPr/>
          <p:nvPr/>
        </p:nvSpPr>
        <p:spPr>
          <a:xfrm>
            <a:off x="-6037" y="4755740"/>
            <a:ext cx="1507065" cy="620773"/>
          </a:xfrm>
          <a:prstGeom prst="rect">
            <a:avLst/>
          </a:prstGeom>
          <a:solidFill>
            <a:srgbClr val="0851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chemeClr val="bg1"/>
                </a:solidFill>
                <a:latin typeface="+mj-ea"/>
                <a:ea typeface="+mj-ea"/>
              </a:rPr>
              <a:t>4. </a:t>
            </a:r>
            <a:r>
              <a:rPr lang="zh-CN" altLang="en-US" sz="1400" b="1" dirty="0">
                <a:solidFill>
                  <a:schemeClr val="bg1"/>
                </a:solidFill>
                <a:latin typeface="+mj-ea"/>
                <a:ea typeface="+mj-ea"/>
              </a:rPr>
              <a:t>项目亮点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737392" y="0"/>
            <a:ext cx="6210267" cy="584775"/>
          </a:xfrm>
        </p:spPr>
        <p:txBody>
          <a:bodyPr wrap="square">
            <a:normAutofit/>
          </a:bodyPr>
          <a:lstStyle/>
          <a:p>
            <a:pPr marL="457200" lvl="0" indent="-457200">
              <a:buFont typeface="Wingdings" panose="05000000000000000000" pitchFamily="2" charset="2"/>
              <a:buChar char="n"/>
            </a:pPr>
            <a:r>
              <a:rPr lang="zh-CN" altLang="en-US" sz="2800" dirty="0">
                <a:solidFill>
                  <a:srgbClr val="0851A6"/>
                </a:solidFill>
              </a:rPr>
              <a:t>跳转表代替链表维护优先级队列</a:t>
            </a:r>
            <a:endParaRPr lang="en-US" sz="2800" dirty="0">
              <a:solidFill>
                <a:srgbClr val="0851A6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0B2184D-894B-8E70-5BD4-3E8C815F6D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88" y="452525"/>
            <a:ext cx="1098290" cy="620773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CF771467-DC77-33CE-E78A-6BA4EF58EB0D}"/>
              </a:ext>
            </a:extLst>
          </p:cNvPr>
          <p:cNvSpPr/>
          <p:nvPr/>
        </p:nvSpPr>
        <p:spPr>
          <a:xfrm>
            <a:off x="6037" y="2840018"/>
            <a:ext cx="1507066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</a:rPr>
              <a:t>2. </a:t>
            </a:r>
            <a:r>
              <a:rPr lang="zh-CN" altLang="en-US" sz="1400" b="1" dirty="0">
                <a:solidFill>
                  <a:srgbClr val="0851A6"/>
                </a:solidFill>
              </a:rPr>
              <a:t>基本参数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36B76AF-02F2-8BD4-B9D5-EA9BED95805E}"/>
              </a:ext>
            </a:extLst>
          </p:cNvPr>
          <p:cNvSpPr/>
          <p:nvPr/>
        </p:nvSpPr>
        <p:spPr>
          <a:xfrm>
            <a:off x="-6038" y="3797879"/>
            <a:ext cx="1513103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</a:rPr>
              <a:t>3. </a:t>
            </a:r>
            <a:r>
              <a:rPr lang="zh-CN" altLang="en-US" sz="1400" b="1" dirty="0">
                <a:solidFill>
                  <a:srgbClr val="0851A6"/>
                </a:solidFill>
              </a:rPr>
              <a:t>项目基本框架</a:t>
            </a:r>
            <a:endParaRPr lang="zh-CN" altLang="en-US" sz="1400" b="1" dirty="0"/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67E851FB-3DF5-FC5B-D619-80EB9D17C19A}"/>
              </a:ext>
            </a:extLst>
          </p:cNvPr>
          <p:cNvCxnSpPr>
            <a:cxnSpLocks/>
          </p:cNvCxnSpPr>
          <p:nvPr/>
        </p:nvCxnSpPr>
        <p:spPr>
          <a:xfrm>
            <a:off x="1737393" y="664025"/>
            <a:ext cx="10089799" cy="0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>
            <a:extLst>
              <a:ext uri="{FF2B5EF4-FFF2-40B4-BE49-F238E27FC236}">
                <a16:creationId xmlns:a16="http://schemas.microsoft.com/office/drawing/2014/main" id="{4CC7F023-5A49-AEE6-1249-FC9CAC3F2432}"/>
              </a:ext>
            </a:extLst>
          </p:cNvPr>
          <p:cNvSpPr/>
          <p:nvPr/>
        </p:nvSpPr>
        <p:spPr>
          <a:xfrm>
            <a:off x="-1" y="1882157"/>
            <a:ext cx="1501029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  <a:latin typeface="+mj-ea"/>
                <a:ea typeface="+mj-ea"/>
              </a:rPr>
              <a:t>1. </a:t>
            </a:r>
            <a:r>
              <a:rPr lang="zh-CN" altLang="en-US" sz="1400" b="1" dirty="0">
                <a:solidFill>
                  <a:srgbClr val="0851A6"/>
                </a:solidFill>
                <a:latin typeface="+mj-ea"/>
                <a:ea typeface="+mj-ea"/>
              </a:rPr>
              <a:t>概述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48969466-2D27-CCF1-1397-803E4D226E80}"/>
              </a:ext>
            </a:extLst>
          </p:cNvPr>
          <p:cNvSpPr txBox="1"/>
          <p:nvPr/>
        </p:nvSpPr>
        <p:spPr>
          <a:xfrm>
            <a:off x="1913821" y="874070"/>
            <a:ext cx="6536759" cy="1712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en-US" b="1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跳转表</a:t>
            </a:r>
            <a:endParaRPr lang="en-US" altLang="zh-CN" b="1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将所有优先级队列存储在一起</a:t>
            </a:r>
            <a:endParaRPr lang="en-US" altLang="zh-CN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表中每个结点都是指向了另一个结点的指针</a:t>
            </a:r>
            <a:endParaRPr lang="en-US" altLang="zh-CN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以</a:t>
            </a:r>
            <a:r>
              <a:rPr lang="en-US" altLang="zh-CN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SRAM</a:t>
            </a:r>
            <a:r>
              <a:rPr lang="zh-CN" altLang="en-US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为单位划分跳转表</a:t>
            </a:r>
            <a:endParaRPr lang="en-US" altLang="zh-CN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005258C8-FDD7-5805-166A-CCF6EA94F8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8462" y="2586205"/>
            <a:ext cx="7947659" cy="3957289"/>
          </a:xfrm>
          <a:prstGeom prst="rect">
            <a:avLst/>
          </a:prstGeom>
        </p:spPr>
      </p:pic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DF965BC-9CFF-B204-6598-80F6ADDDA0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en-US" altLang="zh-CN" smtClean="0"/>
              <a:pPr/>
              <a:t>12</a:t>
            </a:fld>
            <a:endParaRPr lang="en-US" altLang="zh-CN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784137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CD4BC0F4-CB33-C1C6-3457-8D403DFAB62A}"/>
              </a:ext>
            </a:extLst>
          </p:cNvPr>
          <p:cNvSpPr/>
          <p:nvPr/>
        </p:nvSpPr>
        <p:spPr>
          <a:xfrm>
            <a:off x="0" y="0"/>
            <a:ext cx="1507066" cy="6858000"/>
          </a:xfrm>
          <a:prstGeom prst="rect">
            <a:avLst/>
          </a:prstGeom>
          <a:gradFill>
            <a:gsLst>
              <a:gs pos="40000">
                <a:srgbClr val="D2E4F2"/>
              </a:gs>
              <a:gs pos="600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98000">
                <a:schemeClr val="accent1">
                  <a:lumMod val="75000"/>
                </a:schemeClr>
              </a:gs>
              <a:gs pos="100000">
                <a:srgbClr val="668CA8"/>
              </a:gs>
              <a:gs pos="100000">
                <a:schemeClr val="accent1">
                  <a:lumMod val="5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23C2032-5058-BC02-3E5A-636FDBBCA3DB}"/>
              </a:ext>
            </a:extLst>
          </p:cNvPr>
          <p:cNvSpPr/>
          <p:nvPr/>
        </p:nvSpPr>
        <p:spPr>
          <a:xfrm>
            <a:off x="-6037" y="4755740"/>
            <a:ext cx="1507065" cy="620773"/>
          </a:xfrm>
          <a:prstGeom prst="rect">
            <a:avLst/>
          </a:prstGeom>
          <a:solidFill>
            <a:srgbClr val="0851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chemeClr val="bg1"/>
                </a:solidFill>
                <a:latin typeface="+mj-ea"/>
                <a:ea typeface="+mj-ea"/>
              </a:rPr>
              <a:t>4. </a:t>
            </a:r>
            <a:r>
              <a:rPr lang="zh-CN" altLang="en-US" sz="1400" b="1" dirty="0">
                <a:solidFill>
                  <a:schemeClr val="bg1"/>
                </a:solidFill>
                <a:latin typeface="+mj-ea"/>
                <a:ea typeface="+mj-ea"/>
              </a:rPr>
              <a:t>项目亮点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737392" y="0"/>
            <a:ext cx="6210267" cy="584775"/>
          </a:xfrm>
        </p:spPr>
        <p:txBody>
          <a:bodyPr wrap="square">
            <a:normAutofit/>
          </a:bodyPr>
          <a:lstStyle/>
          <a:p>
            <a:pPr marL="457200" lvl="0" indent="-457200">
              <a:buFont typeface="Wingdings" panose="05000000000000000000" pitchFamily="2" charset="2"/>
              <a:buChar char="n"/>
            </a:pPr>
            <a:r>
              <a:rPr lang="zh-CN" altLang="en-US" sz="2800" dirty="0">
                <a:solidFill>
                  <a:srgbClr val="0851A6"/>
                </a:solidFill>
              </a:rPr>
              <a:t>跳转表代替链表维护优先级队列</a:t>
            </a:r>
            <a:endParaRPr lang="en-US" sz="2800" dirty="0">
              <a:solidFill>
                <a:srgbClr val="0851A6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0B2184D-894B-8E70-5BD4-3E8C815F6D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88" y="452525"/>
            <a:ext cx="1098290" cy="620773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CF771467-DC77-33CE-E78A-6BA4EF58EB0D}"/>
              </a:ext>
            </a:extLst>
          </p:cNvPr>
          <p:cNvSpPr/>
          <p:nvPr/>
        </p:nvSpPr>
        <p:spPr>
          <a:xfrm>
            <a:off x="6037" y="2840018"/>
            <a:ext cx="1507066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</a:rPr>
              <a:t>2. </a:t>
            </a:r>
            <a:r>
              <a:rPr lang="zh-CN" altLang="en-US" sz="1400" b="1" dirty="0">
                <a:solidFill>
                  <a:srgbClr val="0851A6"/>
                </a:solidFill>
              </a:rPr>
              <a:t>基本参数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36B76AF-02F2-8BD4-B9D5-EA9BED95805E}"/>
              </a:ext>
            </a:extLst>
          </p:cNvPr>
          <p:cNvSpPr/>
          <p:nvPr/>
        </p:nvSpPr>
        <p:spPr>
          <a:xfrm>
            <a:off x="-6038" y="3797879"/>
            <a:ext cx="1513103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</a:rPr>
              <a:t>3. </a:t>
            </a:r>
            <a:r>
              <a:rPr lang="zh-CN" altLang="en-US" sz="1400" b="1" dirty="0">
                <a:solidFill>
                  <a:srgbClr val="0851A6"/>
                </a:solidFill>
              </a:rPr>
              <a:t>项目基本框架</a:t>
            </a:r>
            <a:endParaRPr lang="zh-CN" altLang="en-US" sz="1400" b="1" dirty="0"/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67E851FB-3DF5-FC5B-D619-80EB9D17C19A}"/>
              </a:ext>
            </a:extLst>
          </p:cNvPr>
          <p:cNvCxnSpPr>
            <a:cxnSpLocks/>
          </p:cNvCxnSpPr>
          <p:nvPr/>
        </p:nvCxnSpPr>
        <p:spPr>
          <a:xfrm>
            <a:off x="1737393" y="664025"/>
            <a:ext cx="10089799" cy="0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>
            <a:extLst>
              <a:ext uri="{FF2B5EF4-FFF2-40B4-BE49-F238E27FC236}">
                <a16:creationId xmlns:a16="http://schemas.microsoft.com/office/drawing/2014/main" id="{4CC7F023-5A49-AEE6-1249-FC9CAC3F2432}"/>
              </a:ext>
            </a:extLst>
          </p:cNvPr>
          <p:cNvSpPr/>
          <p:nvPr/>
        </p:nvSpPr>
        <p:spPr>
          <a:xfrm>
            <a:off x="-1" y="1882157"/>
            <a:ext cx="1501029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  <a:latin typeface="+mj-ea"/>
                <a:ea typeface="+mj-ea"/>
              </a:rPr>
              <a:t>1. </a:t>
            </a:r>
            <a:r>
              <a:rPr lang="zh-CN" altLang="en-US" sz="1400" b="1" dirty="0">
                <a:solidFill>
                  <a:srgbClr val="0851A6"/>
                </a:solidFill>
                <a:latin typeface="+mj-ea"/>
                <a:ea typeface="+mj-ea"/>
              </a:rPr>
              <a:t>概述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48969466-2D27-CCF1-1397-803E4D226E80}"/>
                  </a:ext>
                </a:extLst>
              </p:cNvPr>
              <p:cNvSpPr txBox="1"/>
              <p:nvPr/>
            </p:nvSpPr>
            <p:spPr>
              <a:xfrm>
                <a:off x="1913821" y="874070"/>
                <a:ext cx="6536759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lnSpc>
                    <a:spcPct val="150000"/>
                  </a:lnSpc>
                </a:pPr>
                <a:r>
                  <a:rPr lang="zh-CN" altLang="en-US" b="1" kern="100" dirty="0"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跳转表</a:t>
                </a:r>
                <a:endParaRPr lang="en-US" altLang="zh-CN" b="1" kern="100" dirty="0"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marL="285750" lvl="0" indent="-28575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kern="100" dirty="0"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每个队列仅需维护队头和队尾的跳转表结点的地址</a:t>
                </a:r>
                <a:endParaRPr lang="en-US" altLang="zh-CN" kern="100" dirty="0"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marL="285750" lvl="0" indent="-28575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由于</a:t>
                </a:r>
                <a:r>
                  <a:rPr lang="en-US" altLang="zh-CN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SRAM</a:t>
                </a:r>
                <a:r>
                  <a:rPr lang="zh-CN" altLang="en-US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的空间固定，所以跳转表占用的资源也固定</a:t>
                </a:r>
                <a:endParaRPr lang="en-US" altLang="zh-CN" kern="100" dirty="0"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lvl="0"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b="0" i="1" kern="100" smtClean="0"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32</m:t>
                    </m:r>
                    <m:r>
                      <a:rPr lang="en-US" altLang="zh-CN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×2048×16</m:t>
                    </m:r>
                    <m:r>
                      <m:rPr>
                        <m:sty m:val="p"/>
                      </m:rPr>
                      <a:rPr lang="en-US" altLang="zh-CN" i="1" kern="10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bits</m:t>
                    </m:r>
                    <m:r>
                      <a:rPr lang="en-US" altLang="zh-CN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b="1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𝟏</m:t>
                    </m:r>
                    <m:r>
                      <a:rPr lang="en-US" altLang="zh-CN" b="1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𝑴𝒃𝒊𝒕</m:t>
                    </m:r>
                  </m:oMath>
                </a14:m>
                <a:r>
                  <a:rPr lang="en-US" altLang="zh-CN" b="1" kern="100" dirty="0"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s</a:t>
                </a:r>
              </a:p>
            </p:txBody>
          </p:sp>
        </mc:Choice>
        <mc:Fallback xmlns="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48969466-2D27-CCF1-1397-803E4D226E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3821" y="874070"/>
                <a:ext cx="6536759" cy="1754326"/>
              </a:xfrm>
              <a:prstGeom prst="rect">
                <a:avLst/>
              </a:prstGeom>
              <a:blipFill>
                <a:blip r:embed="rId4"/>
                <a:stretch>
                  <a:fillRect l="-840" b="-20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C4A6452-594B-E744-3682-4A4F13C42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en-US" altLang="zh-CN" smtClean="0"/>
              <a:pPr/>
              <a:t>13</a:t>
            </a:fld>
            <a:endParaRPr lang="en-US" altLang="zh-CN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06C7DA7-102A-A8E2-B7F9-1D9AF50CD7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08462" y="2586205"/>
            <a:ext cx="7947659" cy="395728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546292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CD4BC0F4-CB33-C1C6-3457-8D403DFAB62A}"/>
              </a:ext>
            </a:extLst>
          </p:cNvPr>
          <p:cNvSpPr/>
          <p:nvPr/>
        </p:nvSpPr>
        <p:spPr>
          <a:xfrm>
            <a:off x="0" y="0"/>
            <a:ext cx="1507066" cy="6858000"/>
          </a:xfrm>
          <a:prstGeom prst="rect">
            <a:avLst/>
          </a:prstGeom>
          <a:gradFill>
            <a:gsLst>
              <a:gs pos="40000">
                <a:srgbClr val="D2E4F2"/>
              </a:gs>
              <a:gs pos="600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98000">
                <a:schemeClr val="accent1">
                  <a:lumMod val="75000"/>
                </a:schemeClr>
              </a:gs>
              <a:gs pos="100000">
                <a:srgbClr val="668CA8"/>
              </a:gs>
              <a:gs pos="100000">
                <a:schemeClr val="accent1">
                  <a:lumMod val="5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23C2032-5058-BC02-3E5A-636FDBBCA3DB}"/>
              </a:ext>
            </a:extLst>
          </p:cNvPr>
          <p:cNvSpPr/>
          <p:nvPr/>
        </p:nvSpPr>
        <p:spPr>
          <a:xfrm>
            <a:off x="-6037" y="4755740"/>
            <a:ext cx="1507065" cy="620773"/>
          </a:xfrm>
          <a:prstGeom prst="rect">
            <a:avLst/>
          </a:prstGeom>
          <a:solidFill>
            <a:srgbClr val="0851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chemeClr val="bg1"/>
                </a:solidFill>
                <a:latin typeface="+mj-ea"/>
                <a:ea typeface="+mj-ea"/>
              </a:rPr>
              <a:t>4. </a:t>
            </a:r>
            <a:r>
              <a:rPr lang="zh-CN" altLang="en-US" sz="1400" b="1" dirty="0">
                <a:solidFill>
                  <a:schemeClr val="bg1"/>
                </a:solidFill>
                <a:latin typeface="+mj-ea"/>
                <a:ea typeface="+mj-ea"/>
              </a:rPr>
              <a:t>项目亮点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737392" y="0"/>
            <a:ext cx="6210267" cy="584775"/>
          </a:xfrm>
        </p:spPr>
        <p:txBody>
          <a:bodyPr wrap="square">
            <a:normAutofit/>
          </a:bodyPr>
          <a:lstStyle/>
          <a:p>
            <a:pPr marL="457200" lvl="0" indent="-457200">
              <a:buFont typeface="Wingdings" panose="05000000000000000000" pitchFamily="2" charset="2"/>
              <a:buChar char="n"/>
            </a:pPr>
            <a:r>
              <a:rPr lang="zh-CN" altLang="en-US" sz="2800" dirty="0">
                <a:solidFill>
                  <a:srgbClr val="0851A6"/>
                </a:solidFill>
              </a:rPr>
              <a:t>跳转表代替链表维护优先级队列</a:t>
            </a:r>
            <a:endParaRPr lang="en-US" sz="2800" dirty="0">
              <a:solidFill>
                <a:srgbClr val="0851A6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0B2184D-894B-8E70-5BD4-3E8C815F6D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88" y="452525"/>
            <a:ext cx="1098290" cy="620773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CF771467-DC77-33CE-E78A-6BA4EF58EB0D}"/>
              </a:ext>
            </a:extLst>
          </p:cNvPr>
          <p:cNvSpPr/>
          <p:nvPr/>
        </p:nvSpPr>
        <p:spPr>
          <a:xfrm>
            <a:off x="6037" y="2840018"/>
            <a:ext cx="1507066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</a:rPr>
              <a:t>2. </a:t>
            </a:r>
            <a:r>
              <a:rPr lang="zh-CN" altLang="en-US" sz="1400" b="1" dirty="0">
                <a:solidFill>
                  <a:srgbClr val="0851A6"/>
                </a:solidFill>
              </a:rPr>
              <a:t>基本参数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36B76AF-02F2-8BD4-B9D5-EA9BED95805E}"/>
              </a:ext>
            </a:extLst>
          </p:cNvPr>
          <p:cNvSpPr/>
          <p:nvPr/>
        </p:nvSpPr>
        <p:spPr>
          <a:xfrm>
            <a:off x="-6038" y="3797879"/>
            <a:ext cx="1513103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</a:rPr>
              <a:t>3. </a:t>
            </a:r>
            <a:r>
              <a:rPr lang="zh-CN" altLang="en-US" sz="1400" b="1" dirty="0">
                <a:solidFill>
                  <a:srgbClr val="0851A6"/>
                </a:solidFill>
              </a:rPr>
              <a:t>项目基本框架</a:t>
            </a:r>
            <a:endParaRPr lang="zh-CN" altLang="en-US" sz="1400" b="1" dirty="0"/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67E851FB-3DF5-FC5B-D619-80EB9D17C19A}"/>
              </a:ext>
            </a:extLst>
          </p:cNvPr>
          <p:cNvCxnSpPr>
            <a:cxnSpLocks/>
          </p:cNvCxnSpPr>
          <p:nvPr/>
        </p:nvCxnSpPr>
        <p:spPr>
          <a:xfrm>
            <a:off x="1737393" y="664025"/>
            <a:ext cx="10089799" cy="0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>
            <a:extLst>
              <a:ext uri="{FF2B5EF4-FFF2-40B4-BE49-F238E27FC236}">
                <a16:creationId xmlns:a16="http://schemas.microsoft.com/office/drawing/2014/main" id="{4CC7F023-5A49-AEE6-1249-FC9CAC3F2432}"/>
              </a:ext>
            </a:extLst>
          </p:cNvPr>
          <p:cNvSpPr/>
          <p:nvPr/>
        </p:nvSpPr>
        <p:spPr>
          <a:xfrm>
            <a:off x="-1" y="1882157"/>
            <a:ext cx="1501029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  <a:latin typeface="+mj-ea"/>
                <a:ea typeface="+mj-ea"/>
              </a:rPr>
              <a:t>1. </a:t>
            </a:r>
            <a:r>
              <a:rPr lang="zh-CN" altLang="en-US" sz="1400" b="1" dirty="0">
                <a:solidFill>
                  <a:srgbClr val="0851A6"/>
                </a:solidFill>
                <a:latin typeface="+mj-ea"/>
                <a:ea typeface="+mj-ea"/>
              </a:rPr>
              <a:t>概述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48969466-2D27-CCF1-1397-803E4D226E80}"/>
              </a:ext>
            </a:extLst>
          </p:cNvPr>
          <p:cNvSpPr txBox="1"/>
          <p:nvPr/>
        </p:nvSpPr>
        <p:spPr>
          <a:xfrm>
            <a:off x="1913821" y="874070"/>
            <a:ext cx="6536759" cy="1296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en-US" b="1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跳转表机制下的数据包出入队过程</a:t>
            </a:r>
            <a:endParaRPr lang="en-US" altLang="zh-CN" b="1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写入：队尾更新为新数据包末页地址，跳转表拼接断链</a:t>
            </a:r>
            <a:endParaRPr lang="en-US" altLang="zh-CN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读出：队头更新为被读出数据包的末页跳转表结点内容</a:t>
            </a:r>
            <a:endParaRPr lang="en-US" altLang="zh-CN" b="1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8C5E2B02-F266-F11E-1919-7E0269C49C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1428" y="2502930"/>
            <a:ext cx="9101727" cy="3691045"/>
          </a:xfrm>
          <a:prstGeom prst="rect">
            <a:avLst/>
          </a:prstGeom>
        </p:spPr>
      </p:pic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4E0CD2C-C550-0316-C7ED-E0E45D62F9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en-US" altLang="zh-CN" smtClean="0"/>
              <a:pPr/>
              <a:t>14</a:t>
            </a:fld>
            <a:endParaRPr lang="en-US" altLang="zh-CN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395391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CD4BC0F4-CB33-C1C6-3457-8D403DFAB62A}"/>
              </a:ext>
            </a:extLst>
          </p:cNvPr>
          <p:cNvSpPr/>
          <p:nvPr/>
        </p:nvSpPr>
        <p:spPr>
          <a:xfrm>
            <a:off x="0" y="0"/>
            <a:ext cx="1507066" cy="6858000"/>
          </a:xfrm>
          <a:prstGeom prst="rect">
            <a:avLst/>
          </a:prstGeom>
          <a:gradFill>
            <a:gsLst>
              <a:gs pos="40000">
                <a:srgbClr val="D2E4F2"/>
              </a:gs>
              <a:gs pos="600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98000">
                <a:schemeClr val="accent1">
                  <a:lumMod val="75000"/>
                </a:schemeClr>
              </a:gs>
              <a:gs pos="100000">
                <a:srgbClr val="668CA8"/>
              </a:gs>
              <a:gs pos="100000">
                <a:schemeClr val="accent1">
                  <a:lumMod val="5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23C2032-5058-BC02-3E5A-636FDBBCA3DB}"/>
              </a:ext>
            </a:extLst>
          </p:cNvPr>
          <p:cNvSpPr/>
          <p:nvPr/>
        </p:nvSpPr>
        <p:spPr>
          <a:xfrm>
            <a:off x="-6037" y="4755740"/>
            <a:ext cx="1507065" cy="620773"/>
          </a:xfrm>
          <a:prstGeom prst="rect">
            <a:avLst/>
          </a:prstGeom>
          <a:solidFill>
            <a:srgbClr val="0851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chemeClr val="bg1"/>
                </a:solidFill>
                <a:latin typeface="+mj-ea"/>
                <a:ea typeface="+mj-ea"/>
              </a:rPr>
              <a:t>4. </a:t>
            </a:r>
            <a:r>
              <a:rPr lang="zh-CN" altLang="en-US" sz="1400" b="1" dirty="0">
                <a:solidFill>
                  <a:schemeClr val="bg1"/>
                </a:solidFill>
                <a:latin typeface="+mj-ea"/>
                <a:ea typeface="+mj-ea"/>
              </a:rPr>
              <a:t>项目亮点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737392" y="0"/>
            <a:ext cx="7545345" cy="584775"/>
          </a:xfrm>
        </p:spPr>
        <p:txBody>
          <a:bodyPr wrap="square">
            <a:normAutofit/>
          </a:bodyPr>
          <a:lstStyle/>
          <a:p>
            <a:pPr marL="457200" lvl="0" indent="-457200">
              <a:buFont typeface="Wingdings" panose="05000000000000000000" pitchFamily="2" charset="2"/>
              <a:buChar char="n"/>
            </a:pPr>
            <a:r>
              <a:rPr lang="zh-CN" altLang="en-US" sz="2800" dirty="0">
                <a:solidFill>
                  <a:srgbClr val="0851A6"/>
                </a:solidFill>
              </a:rPr>
              <a:t>为数据包匹配较优</a:t>
            </a:r>
            <a:r>
              <a:rPr lang="en-US" altLang="zh-CN" sz="2800" dirty="0">
                <a:solidFill>
                  <a:srgbClr val="0851A6"/>
                </a:solidFill>
              </a:rPr>
              <a:t>SRAM</a:t>
            </a:r>
            <a:r>
              <a:rPr lang="zh-CN" altLang="en-US" sz="2800" dirty="0">
                <a:solidFill>
                  <a:srgbClr val="0851A6"/>
                </a:solidFill>
              </a:rPr>
              <a:t>，缓解读出冲突</a:t>
            </a:r>
            <a:endParaRPr lang="en-US" sz="2800" dirty="0">
              <a:solidFill>
                <a:srgbClr val="0851A6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0B2184D-894B-8E70-5BD4-3E8C815F6D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88" y="452525"/>
            <a:ext cx="1098290" cy="620773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CF771467-DC77-33CE-E78A-6BA4EF58EB0D}"/>
              </a:ext>
            </a:extLst>
          </p:cNvPr>
          <p:cNvSpPr/>
          <p:nvPr/>
        </p:nvSpPr>
        <p:spPr>
          <a:xfrm>
            <a:off x="6037" y="2840018"/>
            <a:ext cx="1507066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</a:rPr>
              <a:t>2. </a:t>
            </a:r>
            <a:r>
              <a:rPr lang="zh-CN" altLang="en-US" sz="1400" b="1" dirty="0">
                <a:solidFill>
                  <a:srgbClr val="0851A6"/>
                </a:solidFill>
              </a:rPr>
              <a:t>基本参数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36B76AF-02F2-8BD4-B9D5-EA9BED95805E}"/>
              </a:ext>
            </a:extLst>
          </p:cNvPr>
          <p:cNvSpPr/>
          <p:nvPr/>
        </p:nvSpPr>
        <p:spPr>
          <a:xfrm>
            <a:off x="-6038" y="3797879"/>
            <a:ext cx="1513103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</a:rPr>
              <a:t>3. </a:t>
            </a:r>
            <a:r>
              <a:rPr lang="zh-CN" altLang="en-US" sz="1400" b="1" dirty="0">
                <a:solidFill>
                  <a:srgbClr val="0851A6"/>
                </a:solidFill>
              </a:rPr>
              <a:t>项目基本框架</a:t>
            </a:r>
            <a:endParaRPr lang="zh-CN" altLang="en-US" sz="1400" b="1" dirty="0"/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67E851FB-3DF5-FC5B-D619-80EB9D17C19A}"/>
              </a:ext>
            </a:extLst>
          </p:cNvPr>
          <p:cNvCxnSpPr>
            <a:cxnSpLocks/>
          </p:cNvCxnSpPr>
          <p:nvPr/>
        </p:nvCxnSpPr>
        <p:spPr>
          <a:xfrm>
            <a:off x="1737393" y="664025"/>
            <a:ext cx="10089799" cy="0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>
            <a:extLst>
              <a:ext uri="{FF2B5EF4-FFF2-40B4-BE49-F238E27FC236}">
                <a16:creationId xmlns:a16="http://schemas.microsoft.com/office/drawing/2014/main" id="{4CC7F023-5A49-AEE6-1249-FC9CAC3F2432}"/>
              </a:ext>
            </a:extLst>
          </p:cNvPr>
          <p:cNvSpPr/>
          <p:nvPr/>
        </p:nvSpPr>
        <p:spPr>
          <a:xfrm>
            <a:off x="-1" y="1882157"/>
            <a:ext cx="1501029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  <a:latin typeface="+mj-ea"/>
                <a:ea typeface="+mj-ea"/>
              </a:rPr>
              <a:t>1. </a:t>
            </a:r>
            <a:r>
              <a:rPr lang="zh-CN" altLang="en-US" sz="1400" b="1" dirty="0">
                <a:solidFill>
                  <a:srgbClr val="0851A6"/>
                </a:solidFill>
                <a:latin typeface="+mj-ea"/>
                <a:ea typeface="+mj-ea"/>
              </a:rPr>
              <a:t>概述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48969466-2D27-CCF1-1397-803E4D226E80}"/>
              </a:ext>
            </a:extLst>
          </p:cNvPr>
          <p:cNvSpPr txBox="1"/>
          <p:nvPr/>
        </p:nvSpPr>
        <p:spPr>
          <a:xfrm>
            <a:off x="1913821" y="874070"/>
            <a:ext cx="8163498" cy="1712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en-US" b="1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读出冲突</a:t>
            </a:r>
            <a:endParaRPr lang="en-US" altLang="zh-CN" b="1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表现：多个端口想从同一</a:t>
            </a:r>
            <a:r>
              <a:rPr lang="en-US" altLang="zh-CN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SRAM</a:t>
            </a:r>
            <a:r>
              <a:rPr lang="zh-CN" altLang="en-US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读出数据</a:t>
            </a:r>
            <a:endParaRPr lang="en-US" altLang="zh-CN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后果</a:t>
            </a:r>
            <a:r>
              <a:rPr lang="zh-CN" altLang="en-US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：读取请求被逐个处理，后处理的端口的读出延迟极高（数百甚至数千）</a:t>
            </a:r>
            <a:endParaRPr lang="en-US" altLang="zh-CN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根本原因：同一个</a:t>
            </a: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SRAM</a:t>
            </a:r>
            <a:r>
              <a:rPr lang="zh-CN" altLang="en-US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中被写入大量目的端口不同的数据包</a:t>
            </a:r>
            <a:endParaRPr lang="en-US" altLang="zh-CN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A0D998F-0D7A-26C4-A8BE-C631BA264C2F}"/>
              </a:ext>
            </a:extLst>
          </p:cNvPr>
          <p:cNvSpPr txBox="1"/>
          <p:nvPr/>
        </p:nvSpPr>
        <p:spPr>
          <a:xfrm>
            <a:off x="1913821" y="3043605"/>
            <a:ext cx="8163498" cy="1296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en-US" b="1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如何缓解？</a:t>
            </a:r>
            <a:endParaRPr lang="en-US" altLang="zh-CN" b="1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尝试降低</a:t>
            </a: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SRAM</a:t>
            </a:r>
            <a:r>
              <a:rPr lang="zh-CN" altLang="en-US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中目的端口不同数据包的数量</a:t>
            </a:r>
            <a:endParaRPr lang="en-US" altLang="zh-CN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将去向同端口的数据包汇集在一个</a:t>
            </a: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SRAM</a:t>
            </a:r>
            <a:r>
              <a:rPr lang="zh-CN" altLang="en-US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中</a:t>
            </a:r>
            <a:endParaRPr lang="en-US" altLang="zh-CN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461249FB-ED87-F885-F612-F6794B70F8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en-US" altLang="zh-CN" smtClean="0"/>
              <a:pPr/>
              <a:t>15</a:t>
            </a:fld>
            <a:endParaRPr lang="en-US" altLang="zh-CN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771514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CD4BC0F4-CB33-C1C6-3457-8D403DFAB62A}"/>
              </a:ext>
            </a:extLst>
          </p:cNvPr>
          <p:cNvSpPr/>
          <p:nvPr/>
        </p:nvSpPr>
        <p:spPr>
          <a:xfrm>
            <a:off x="0" y="0"/>
            <a:ext cx="1507066" cy="6858000"/>
          </a:xfrm>
          <a:prstGeom prst="rect">
            <a:avLst/>
          </a:prstGeom>
          <a:gradFill>
            <a:gsLst>
              <a:gs pos="40000">
                <a:srgbClr val="D2E4F2"/>
              </a:gs>
              <a:gs pos="600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98000">
                <a:schemeClr val="accent1">
                  <a:lumMod val="75000"/>
                </a:schemeClr>
              </a:gs>
              <a:gs pos="100000">
                <a:srgbClr val="668CA8"/>
              </a:gs>
              <a:gs pos="100000">
                <a:schemeClr val="accent1">
                  <a:lumMod val="5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23C2032-5058-BC02-3E5A-636FDBBCA3DB}"/>
              </a:ext>
            </a:extLst>
          </p:cNvPr>
          <p:cNvSpPr/>
          <p:nvPr/>
        </p:nvSpPr>
        <p:spPr>
          <a:xfrm>
            <a:off x="-6037" y="4755740"/>
            <a:ext cx="1507065" cy="620773"/>
          </a:xfrm>
          <a:prstGeom prst="rect">
            <a:avLst/>
          </a:prstGeom>
          <a:solidFill>
            <a:srgbClr val="0851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chemeClr val="bg1"/>
                </a:solidFill>
                <a:latin typeface="+mj-ea"/>
                <a:ea typeface="+mj-ea"/>
              </a:rPr>
              <a:t>4. </a:t>
            </a:r>
            <a:r>
              <a:rPr lang="zh-CN" altLang="en-US" sz="1400" b="1" dirty="0">
                <a:solidFill>
                  <a:schemeClr val="bg1"/>
                </a:solidFill>
                <a:latin typeface="+mj-ea"/>
                <a:ea typeface="+mj-ea"/>
              </a:rPr>
              <a:t>项目亮点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737392" y="0"/>
            <a:ext cx="7545345" cy="584775"/>
          </a:xfrm>
        </p:spPr>
        <p:txBody>
          <a:bodyPr wrap="square">
            <a:normAutofit/>
          </a:bodyPr>
          <a:lstStyle/>
          <a:p>
            <a:pPr marL="457200" lvl="0" indent="-457200">
              <a:buFont typeface="Wingdings" panose="05000000000000000000" pitchFamily="2" charset="2"/>
              <a:buChar char="n"/>
            </a:pPr>
            <a:r>
              <a:rPr lang="zh-CN" altLang="en-US" sz="2800" dirty="0">
                <a:solidFill>
                  <a:srgbClr val="0851A6"/>
                </a:solidFill>
              </a:rPr>
              <a:t>为数据包匹配较优</a:t>
            </a:r>
            <a:r>
              <a:rPr lang="en-US" altLang="zh-CN" sz="2800" dirty="0">
                <a:solidFill>
                  <a:srgbClr val="0851A6"/>
                </a:solidFill>
              </a:rPr>
              <a:t>SRAM</a:t>
            </a:r>
            <a:r>
              <a:rPr lang="zh-CN" altLang="en-US" sz="2800" dirty="0">
                <a:solidFill>
                  <a:srgbClr val="0851A6"/>
                </a:solidFill>
              </a:rPr>
              <a:t>，缓解读出冲突</a:t>
            </a:r>
            <a:endParaRPr lang="en-US" sz="2800" dirty="0">
              <a:solidFill>
                <a:srgbClr val="0851A6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0B2184D-894B-8E70-5BD4-3E8C815F6D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88" y="452525"/>
            <a:ext cx="1098290" cy="620773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CF771467-DC77-33CE-E78A-6BA4EF58EB0D}"/>
              </a:ext>
            </a:extLst>
          </p:cNvPr>
          <p:cNvSpPr/>
          <p:nvPr/>
        </p:nvSpPr>
        <p:spPr>
          <a:xfrm>
            <a:off x="6037" y="2840018"/>
            <a:ext cx="1507066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</a:rPr>
              <a:t>2. </a:t>
            </a:r>
            <a:r>
              <a:rPr lang="zh-CN" altLang="en-US" sz="1400" b="1" dirty="0">
                <a:solidFill>
                  <a:srgbClr val="0851A6"/>
                </a:solidFill>
              </a:rPr>
              <a:t>基本参数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36B76AF-02F2-8BD4-B9D5-EA9BED95805E}"/>
              </a:ext>
            </a:extLst>
          </p:cNvPr>
          <p:cNvSpPr/>
          <p:nvPr/>
        </p:nvSpPr>
        <p:spPr>
          <a:xfrm>
            <a:off x="-6038" y="3797879"/>
            <a:ext cx="1513103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</a:rPr>
              <a:t>3. </a:t>
            </a:r>
            <a:r>
              <a:rPr lang="zh-CN" altLang="en-US" sz="1400" b="1" dirty="0">
                <a:solidFill>
                  <a:srgbClr val="0851A6"/>
                </a:solidFill>
              </a:rPr>
              <a:t>项目基本框架</a:t>
            </a:r>
            <a:endParaRPr lang="zh-CN" altLang="en-US" sz="1400" b="1" dirty="0"/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67E851FB-3DF5-FC5B-D619-80EB9D17C19A}"/>
              </a:ext>
            </a:extLst>
          </p:cNvPr>
          <p:cNvCxnSpPr>
            <a:cxnSpLocks/>
          </p:cNvCxnSpPr>
          <p:nvPr/>
        </p:nvCxnSpPr>
        <p:spPr>
          <a:xfrm>
            <a:off x="1737393" y="664025"/>
            <a:ext cx="10089799" cy="0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>
            <a:extLst>
              <a:ext uri="{FF2B5EF4-FFF2-40B4-BE49-F238E27FC236}">
                <a16:creationId xmlns:a16="http://schemas.microsoft.com/office/drawing/2014/main" id="{4CC7F023-5A49-AEE6-1249-FC9CAC3F2432}"/>
              </a:ext>
            </a:extLst>
          </p:cNvPr>
          <p:cNvSpPr/>
          <p:nvPr/>
        </p:nvSpPr>
        <p:spPr>
          <a:xfrm>
            <a:off x="-1" y="1882157"/>
            <a:ext cx="1501029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  <a:latin typeface="+mj-ea"/>
                <a:ea typeface="+mj-ea"/>
              </a:rPr>
              <a:t>1. </a:t>
            </a:r>
            <a:r>
              <a:rPr lang="zh-CN" altLang="en-US" sz="1400" b="1" dirty="0">
                <a:solidFill>
                  <a:srgbClr val="0851A6"/>
                </a:solidFill>
                <a:latin typeface="+mj-ea"/>
                <a:ea typeface="+mj-ea"/>
              </a:rPr>
              <a:t>概述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48969466-2D27-CCF1-1397-803E4D226E80}"/>
              </a:ext>
            </a:extLst>
          </p:cNvPr>
          <p:cNvSpPr txBox="1"/>
          <p:nvPr/>
        </p:nvSpPr>
        <p:spPr>
          <a:xfrm>
            <a:off x="1913820" y="874070"/>
            <a:ext cx="6750907" cy="1296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en-US" b="1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衡量</a:t>
            </a:r>
            <a:r>
              <a:rPr lang="en-US" altLang="zh-CN" b="1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SRAM</a:t>
            </a:r>
            <a:r>
              <a:rPr lang="zh-CN" altLang="en-US" b="1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是否适合新写入的数据包的标准</a:t>
            </a:r>
            <a:endParaRPr lang="en-US" altLang="zh-CN" b="1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红、黑、绿色</a:t>
            </a: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SRAM</a:t>
            </a:r>
            <a:r>
              <a:rPr lang="zh-CN" altLang="en-US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不满足硬性要求</a:t>
            </a:r>
            <a:endParaRPr lang="en-US" altLang="zh-CN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白、蓝色</a:t>
            </a: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SRAM</a:t>
            </a:r>
            <a:r>
              <a:rPr lang="zh-CN" altLang="en-US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满足硬性要求，但偏好程度 </a:t>
            </a:r>
            <a:r>
              <a:rPr lang="zh-CN" altLang="en-US" b="1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深蓝</a:t>
            </a:r>
            <a:r>
              <a:rPr lang="en-US" altLang="zh-CN" b="1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&gt;</a:t>
            </a:r>
            <a:r>
              <a:rPr lang="zh-CN" altLang="en-US" b="1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浅蓝</a:t>
            </a:r>
            <a:r>
              <a:rPr lang="en-US" altLang="zh-CN" b="1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&gt;</a:t>
            </a:r>
            <a:r>
              <a:rPr lang="zh-CN" altLang="en-US" b="1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白</a:t>
            </a:r>
            <a:endParaRPr lang="en-US" altLang="zh-CN" b="1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B88FD7C-9281-BE38-AE87-B93D4B04C8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9537" y="2840018"/>
            <a:ext cx="8505509" cy="3986148"/>
          </a:xfrm>
          <a:prstGeom prst="rect">
            <a:avLst/>
          </a:prstGeom>
        </p:spPr>
      </p:pic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7A8B49B-9141-C683-E40A-D3DD10389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en-US" altLang="zh-CN" smtClean="0"/>
              <a:pPr/>
              <a:t>16</a:t>
            </a:fld>
            <a:endParaRPr lang="en-US" altLang="zh-CN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930005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CD4BC0F4-CB33-C1C6-3457-8D403DFAB62A}"/>
              </a:ext>
            </a:extLst>
          </p:cNvPr>
          <p:cNvSpPr/>
          <p:nvPr/>
        </p:nvSpPr>
        <p:spPr>
          <a:xfrm>
            <a:off x="0" y="0"/>
            <a:ext cx="1507066" cy="6858000"/>
          </a:xfrm>
          <a:prstGeom prst="rect">
            <a:avLst/>
          </a:prstGeom>
          <a:gradFill>
            <a:gsLst>
              <a:gs pos="40000">
                <a:srgbClr val="D2E4F2"/>
              </a:gs>
              <a:gs pos="600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98000">
                <a:schemeClr val="accent1">
                  <a:lumMod val="75000"/>
                </a:schemeClr>
              </a:gs>
              <a:gs pos="100000">
                <a:srgbClr val="668CA8"/>
              </a:gs>
              <a:gs pos="100000">
                <a:schemeClr val="accent1">
                  <a:lumMod val="5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23C2032-5058-BC02-3E5A-636FDBBCA3DB}"/>
              </a:ext>
            </a:extLst>
          </p:cNvPr>
          <p:cNvSpPr/>
          <p:nvPr/>
        </p:nvSpPr>
        <p:spPr>
          <a:xfrm>
            <a:off x="-6037" y="4755740"/>
            <a:ext cx="1507065" cy="620773"/>
          </a:xfrm>
          <a:prstGeom prst="rect">
            <a:avLst/>
          </a:prstGeom>
          <a:solidFill>
            <a:srgbClr val="0851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chemeClr val="bg1"/>
                </a:solidFill>
                <a:latin typeface="+mj-ea"/>
                <a:ea typeface="+mj-ea"/>
              </a:rPr>
              <a:t>4. </a:t>
            </a:r>
            <a:r>
              <a:rPr lang="zh-CN" altLang="en-US" sz="1400" b="1" dirty="0">
                <a:solidFill>
                  <a:schemeClr val="bg1"/>
                </a:solidFill>
                <a:latin typeface="+mj-ea"/>
                <a:ea typeface="+mj-ea"/>
              </a:rPr>
              <a:t>项目亮点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737392" y="0"/>
            <a:ext cx="7545345" cy="584775"/>
          </a:xfrm>
        </p:spPr>
        <p:txBody>
          <a:bodyPr wrap="square">
            <a:normAutofit/>
          </a:bodyPr>
          <a:lstStyle/>
          <a:p>
            <a:pPr marL="457200" lvl="0" indent="-457200">
              <a:buFont typeface="Wingdings" panose="05000000000000000000" pitchFamily="2" charset="2"/>
              <a:buChar char="n"/>
            </a:pPr>
            <a:r>
              <a:rPr lang="zh-CN" altLang="en-US" sz="2800" dirty="0">
                <a:solidFill>
                  <a:srgbClr val="0851A6"/>
                </a:solidFill>
              </a:rPr>
              <a:t>为数据包匹配较优</a:t>
            </a:r>
            <a:r>
              <a:rPr lang="en-US" altLang="zh-CN" sz="2800" dirty="0">
                <a:solidFill>
                  <a:srgbClr val="0851A6"/>
                </a:solidFill>
              </a:rPr>
              <a:t>SRAM</a:t>
            </a:r>
            <a:r>
              <a:rPr lang="zh-CN" altLang="en-US" sz="2800" dirty="0">
                <a:solidFill>
                  <a:srgbClr val="0851A6"/>
                </a:solidFill>
              </a:rPr>
              <a:t>，缓解读出冲突</a:t>
            </a:r>
            <a:endParaRPr lang="en-US" sz="2800" dirty="0">
              <a:solidFill>
                <a:srgbClr val="0851A6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0B2184D-894B-8E70-5BD4-3E8C815F6D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88" y="452525"/>
            <a:ext cx="1098290" cy="620773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CF771467-DC77-33CE-E78A-6BA4EF58EB0D}"/>
              </a:ext>
            </a:extLst>
          </p:cNvPr>
          <p:cNvSpPr/>
          <p:nvPr/>
        </p:nvSpPr>
        <p:spPr>
          <a:xfrm>
            <a:off x="6037" y="2840018"/>
            <a:ext cx="1507066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</a:rPr>
              <a:t>2. </a:t>
            </a:r>
            <a:r>
              <a:rPr lang="zh-CN" altLang="en-US" sz="1400" b="1" dirty="0">
                <a:solidFill>
                  <a:srgbClr val="0851A6"/>
                </a:solidFill>
              </a:rPr>
              <a:t>基本参数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36B76AF-02F2-8BD4-B9D5-EA9BED95805E}"/>
              </a:ext>
            </a:extLst>
          </p:cNvPr>
          <p:cNvSpPr/>
          <p:nvPr/>
        </p:nvSpPr>
        <p:spPr>
          <a:xfrm>
            <a:off x="-6038" y="3797879"/>
            <a:ext cx="1513103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</a:rPr>
              <a:t>3. </a:t>
            </a:r>
            <a:r>
              <a:rPr lang="zh-CN" altLang="en-US" sz="1400" b="1" dirty="0">
                <a:solidFill>
                  <a:srgbClr val="0851A6"/>
                </a:solidFill>
              </a:rPr>
              <a:t>项目基本框架</a:t>
            </a:r>
            <a:endParaRPr lang="zh-CN" altLang="en-US" sz="1400" b="1" dirty="0"/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67E851FB-3DF5-FC5B-D619-80EB9D17C19A}"/>
              </a:ext>
            </a:extLst>
          </p:cNvPr>
          <p:cNvCxnSpPr>
            <a:cxnSpLocks/>
          </p:cNvCxnSpPr>
          <p:nvPr/>
        </p:nvCxnSpPr>
        <p:spPr>
          <a:xfrm>
            <a:off x="1737393" y="664025"/>
            <a:ext cx="10089799" cy="0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>
            <a:extLst>
              <a:ext uri="{FF2B5EF4-FFF2-40B4-BE49-F238E27FC236}">
                <a16:creationId xmlns:a16="http://schemas.microsoft.com/office/drawing/2014/main" id="{4CC7F023-5A49-AEE6-1249-FC9CAC3F2432}"/>
              </a:ext>
            </a:extLst>
          </p:cNvPr>
          <p:cNvSpPr/>
          <p:nvPr/>
        </p:nvSpPr>
        <p:spPr>
          <a:xfrm>
            <a:off x="-1" y="1882157"/>
            <a:ext cx="1501029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  <a:latin typeface="+mj-ea"/>
                <a:ea typeface="+mj-ea"/>
              </a:rPr>
              <a:t>1. </a:t>
            </a:r>
            <a:r>
              <a:rPr lang="zh-CN" altLang="en-US" sz="1400" b="1" dirty="0">
                <a:solidFill>
                  <a:srgbClr val="0851A6"/>
                </a:solidFill>
                <a:latin typeface="+mj-ea"/>
                <a:ea typeface="+mj-ea"/>
              </a:rPr>
              <a:t>概述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48969466-2D27-CCF1-1397-803E4D226E80}"/>
              </a:ext>
            </a:extLst>
          </p:cNvPr>
          <p:cNvSpPr txBox="1"/>
          <p:nvPr/>
        </p:nvSpPr>
        <p:spPr>
          <a:xfrm>
            <a:off x="1913820" y="874070"/>
            <a:ext cx="6984237" cy="1296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en-US" b="1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匹配过程</a:t>
            </a:r>
            <a:endParaRPr lang="en-US" altLang="zh-CN" b="1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lvl="0">
              <a:lnSpc>
                <a:spcPct val="150000"/>
              </a:lnSpc>
            </a:pPr>
            <a:r>
              <a:rPr lang="zh-CN" altLang="en-US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每次匹配都将持续一段时间</a:t>
            </a:r>
            <a:endParaRPr lang="en-US" altLang="zh-CN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lvl="0">
              <a:lnSpc>
                <a:spcPct val="150000"/>
              </a:lnSpc>
            </a:pPr>
            <a:r>
              <a:rPr lang="zh-CN" altLang="en-US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每个周期端口检测一个</a:t>
            </a: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SRAM</a:t>
            </a:r>
            <a:r>
              <a:rPr lang="zh-CN" altLang="en-US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，若</a:t>
            </a:r>
            <a:r>
              <a:rPr lang="zh-CN" altLang="en-US" b="1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比已有的结果更好，则更新结果</a:t>
            </a:r>
            <a:endParaRPr lang="en-US" altLang="zh-CN" b="1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B88FD7C-9281-BE38-AE87-B93D4B04C8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9537" y="2840018"/>
            <a:ext cx="8505509" cy="3986148"/>
          </a:xfrm>
          <a:prstGeom prst="rect">
            <a:avLst/>
          </a:prstGeom>
        </p:spPr>
      </p:pic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D31AE86-4954-8955-220A-95EB9F9C88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en-US" altLang="zh-CN" smtClean="0"/>
              <a:pPr/>
              <a:t>17</a:t>
            </a:fld>
            <a:endParaRPr lang="en-US" altLang="zh-CN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710439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CD4BC0F4-CB33-C1C6-3457-8D403DFAB62A}"/>
              </a:ext>
            </a:extLst>
          </p:cNvPr>
          <p:cNvSpPr/>
          <p:nvPr/>
        </p:nvSpPr>
        <p:spPr>
          <a:xfrm>
            <a:off x="0" y="0"/>
            <a:ext cx="1507066" cy="6858000"/>
          </a:xfrm>
          <a:prstGeom prst="rect">
            <a:avLst/>
          </a:prstGeom>
          <a:gradFill>
            <a:gsLst>
              <a:gs pos="40000">
                <a:srgbClr val="D2E4F2"/>
              </a:gs>
              <a:gs pos="600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98000">
                <a:schemeClr val="accent1">
                  <a:lumMod val="75000"/>
                </a:schemeClr>
              </a:gs>
              <a:gs pos="100000">
                <a:srgbClr val="668CA8"/>
              </a:gs>
              <a:gs pos="100000">
                <a:schemeClr val="accent1">
                  <a:lumMod val="5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23C2032-5058-BC02-3E5A-636FDBBCA3DB}"/>
              </a:ext>
            </a:extLst>
          </p:cNvPr>
          <p:cNvSpPr/>
          <p:nvPr/>
        </p:nvSpPr>
        <p:spPr>
          <a:xfrm>
            <a:off x="-6037" y="4755740"/>
            <a:ext cx="1507065" cy="620773"/>
          </a:xfrm>
          <a:prstGeom prst="rect">
            <a:avLst/>
          </a:prstGeom>
          <a:solidFill>
            <a:srgbClr val="0851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chemeClr val="bg1"/>
                </a:solidFill>
                <a:latin typeface="+mj-ea"/>
                <a:ea typeface="+mj-ea"/>
              </a:rPr>
              <a:t>4. </a:t>
            </a:r>
            <a:r>
              <a:rPr lang="zh-CN" altLang="en-US" sz="1400" b="1" dirty="0">
                <a:solidFill>
                  <a:schemeClr val="bg1"/>
                </a:solidFill>
                <a:latin typeface="+mj-ea"/>
                <a:ea typeface="+mj-ea"/>
              </a:rPr>
              <a:t>项目亮点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737392" y="0"/>
            <a:ext cx="7545345" cy="584775"/>
          </a:xfrm>
        </p:spPr>
        <p:txBody>
          <a:bodyPr wrap="square">
            <a:normAutofit/>
          </a:bodyPr>
          <a:lstStyle/>
          <a:p>
            <a:pPr marL="457200" lvl="0" indent="-457200">
              <a:buFont typeface="Wingdings" panose="05000000000000000000" pitchFamily="2" charset="2"/>
              <a:buChar char="n"/>
            </a:pPr>
            <a:r>
              <a:rPr lang="zh-CN" altLang="en-US" sz="2800" dirty="0">
                <a:solidFill>
                  <a:srgbClr val="0851A6"/>
                </a:solidFill>
              </a:rPr>
              <a:t>为数据包匹配较优</a:t>
            </a:r>
            <a:r>
              <a:rPr lang="en-US" altLang="zh-CN" sz="2800" dirty="0">
                <a:solidFill>
                  <a:srgbClr val="0851A6"/>
                </a:solidFill>
              </a:rPr>
              <a:t>SRAM</a:t>
            </a:r>
            <a:r>
              <a:rPr lang="zh-CN" altLang="en-US" sz="2800" dirty="0">
                <a:solidFill>
                  <a:srgbClr val="0851A6"/>
                </a:solidFill>
              </a:rPr>
              <a:t>，缓解读出冲突</a:t>
            </a:r>
            <a:endParaRPr lang="en-US" sz="2800" dirty="0">
              <a:solidFill>
                <a:srgbClr val="0851A6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0B2184D-894B-8E70-5BD4-3E8C815F6D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88" y="452525"/>
            <a:ext cx="1098290" cy="620773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CF771467-DC77-33CE-E78A-6BA4EF58EB0D}"/>
              </a:ext>
            </a:extLst>
          </p:cNvPr>
          <p:cNvSpPr/>
          <p:nvPr/>
        </p:nvSpPr>
        <p:spPr>
          <a:xfrm>
            <a:off x="6037" y="2840018"/>
            <a:ext cx="1507066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</a:rPr>
              <a:t>2. </a:t>
            </a:r>
            <a:r>
              <a:rPr lang="zh-CN" altLang="en-US" sz="1400" b="1" dirty="0">
                <a:solidFill>
                  <a:srgbClr val="0851A6"/>
                </a:solidFill>
              </a:rPr>
              <a:t>基本参数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36B76AF-02F2-8BD4-B9D5-EA9BED95805E}"/>
              </a:ext>
            </a:extLst>
          </p:cNvPr>
          <p:cNvSpPr/>
          <p:nvPr/>
        </p:nvSpPr>
        <p:spPr>
          <a:xfrm>
            <a:off x="-6038" y="3797879"/>
            <a:ext cx="1513103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</a:rPr>
              <a:t>3. </a:t>
            </a:r>
            <a:r>
              <a:rPr lang="zh-CN" altLang="en-US" sz="1400" b="1" dirty="0">
                <a:solidFill>
                  <a:srgbClr val="0851A6"/>
                </a:solidFill>
              </a:rPr>
              <a:t>项目基本框架</a:t>
            </a:r>
            <a:endParaRPr lang="zh-CN" altLang="en-US" sz="1400" b="1" dirty="0"/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67E851FB-3DF5-FC5B-D619-80EB9D17C19A}"/>
              </a:ext>
            </a:extLst>
          </p:cNvPr>
          <p:cNvCxnSpPr>
            <a:cxnSpLocks/>
          </p:cNvCxnSpPr>
          <p:nvPr/>
        </p:nvCxnSpPr>
        <p:spPr>
          <a:xfrm>
            <a:off x="1737393" y="664025"/>
            <a:ext cx="10089799" cy="0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>
            <a:extLst>
              <a:ext uri="{FF2B5EF4-FFF2-40B4-BE49-F238E27FC236}">
                <a16:creationId xmlns:a16="http://schemas.microsoft.com/office/drawing/2014/main" id="{4CC7F023-5A49-AEE6-1249-FC9CAC3F2432}"/>
              </a:ext>
            </a:extLst>
          </p:cNvPr>
          <p:cNvSpPr/>
          <p:nvPr/>
        </p:nvSpPr>
        <p:spPr>
          <a:xfrm>
            <a:off x="-1" y="1882157"/>
            <a:ext cx="1501029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  <a:latin typeface="+mj-ea"/>
                <a:ea typeface="+mj-ea"/>
              </a:rPr>
              <a:t>1. </a:t>
            </a:r>
            <a:r>
              <a:rPr lang="zh-CN" altLang="en-US" sz="1400" b="1" dirty="0">
                <a:solidFill>
                  <a:srgbClr val="0851A6"/>
                </a:solidFill>
                <a:latin typeface="+mj-ea"/>
                <a:ea typeface="+mj-ea"/>
              </a:rPr>
              <a:t>概述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48969466-2D27-CCF1-1397-803E4D226E80}"/>
              </a:ext>
            </a:extLst>
          </p:cNvPr>
          <p:cNvSpPr txBox="1"/>
          <p:nvPr/>
        </p:nvSpPr>
        <p:spPr>
          <a:xfrm>
            <a:off x="1913819" y="874070"/>
            <a:ext cx="8699527" cy="1712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en-US" b="1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基于时间戳实现的错位轮询匹配</a:t>
            </a:r>
            <a:endParaRPr lang="en-US" altLang="zh-CN" b="1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b="1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消除</a:t>
            </a:r>
            <a:r>
              <a:rPr lang="en-US" altLang="zh-CN" b="1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Crossbar</a:t>
            </a:r>
            <a:r>
              <a:rPr lang="zh-CN" altLang="en-US" b="1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架构的写入仲裁</a:t>
            </a:r>
            <a:r>
              <a:rPr lang="zh-CN" altLang="en-US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，每个端口总在匹配不同的</a:t>
            </a: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SRAM</a:t>
            </a:r>
            <a:endParaRPr lang="en-US" altLang="zh-CN" b="1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精巧设计</a:t>
            </a:r>
            <a:r>
              <a:rPr lang="zh-CN" altLang="en-US" b="1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偏移量</a:t>
            </a:r>
            <a:r>
              <a:rPr lang="zh-CN" altLang="en-US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为</a:t>
            </a: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，使得每次匹配所需的参数可以被</a:t>
            </a:r>
            <a:r>
              <a:rPr lang="zh-CN" altLang="en-US" b="1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提前选取</a:t>
            </a:r>
            <a:r>
              <a:rPr lang="zh-CN" altLang="en-US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、</a:t>
            </a:r>
            <a:endParaRPr lang="en-US" altLang="zh-CN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lvl="0">
              <a:lnSpc>
                <a:spcPct val="150000"/>
              </a:lnSpc>
            </a:pPr>
            <a:r>
              <a:rPr lang="zh-CN" altLang="en-US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 简化匹配周期的组合逻辑</a:t>
            </a:r>
            <a:endParaRPr lang="en-US" altLang="zh-CN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2CF97F9-8F71-9E41-17A3-26A5D2D23E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7471" y="2744748"/>
            <a:ext cx="6889641" cy="3911816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45FFF349-09A0-C04F-645C-F5CD2E574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en-US" altLang="zh-CN" smtClean="0"/>
              <a:pPr/>
              <a:t>18</a:t>
            </a:fld>
            <a:endParaRPr lang="en-US" altLang="zh-CN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533529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CD4BC0F4-CB33-C1C6-3457-8D403DFAB62A}"/>
              </a:ext>
            </a:extLst>
          </p:cNvPr>
          <p:cNvSpPr/>
          <p:nvPr/>
        </p:nvSpPr>
        <p:spPr>
          <a:xfrm>
            <a:off x="0" y="0"/>
            <a:ext cx="1507066" cy="6858000"/>
          </a:xfrm>
          <a:prstGeom prst="rect">
            <a:avLst/>
          </a:prstGeom>
          <a:gradFill>
            <a:gsLst>
              <a:gs pos="40000">
                <a:srgbClr val="D2E4F2"/>
              </a:gs>
              <a:gs pos="600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98000">
                <a:schemeClr val="accent1">
                  <a:lumMod val="75000"/>
                </a:schemeClr>
              </a:gs>
              <a:gs pos="100000">
                <a:srgbClr val="668CA8"/>
              </a:gs>
              <a:gs pos="100000">
                <a:schemeClr val="accent1">
                  <a:lumMod val="5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23C2032-5058-BC02-3E5A-636FDBBCA3DB}"/>
              </a:ext>
            </a:extLst>
          </p:cNvPr>
          <p:cNvSpPr/>
          <p:nvPr/>
        </p:nvSpPr>
        <p:spPr>
          <a:xfrm>
            <a:off x="-6037" y="4755740"/>
            <a:ext cx="1507065" cy="620773"/>
          </a:xfrm>
          <a:prstGeom prst="rect">
            <a:avLst/>
          </a:prstGeom>
          <a:solidFill>
            <a:srgbClr val="0851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chemeClr val="bg1"/>
                </a:solidFill>
                <a:latin typeface="+mj-ea"/>
                <a:ea typeface="+mj-ea"/>
              </a:rPr>
              <a:t>4. </a:t>
            </a:r>
            <a:r>
              <a:rPr lang="zh-CN" altLang="en-US" sz="1400" b="1" dirty="0">
                <a:solidFill>
                  <a:schemeClr val="bg1"/>
                </a:solidFill>
                <a:latin typeface="+mj-ea"/>
                <a:ea typeface="+mj-ea"/>
              </a:rPr>
              <a:t>项目亮点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737392" y="0"/>
            <a:ext cx="7545345" cy="584775"/>
          </a:xfrm>
        </p:spPr>
        <p:txBody>
          <a:bodyPr wrap="square">
            <a:normAutofit/>
          </a:bodyPr>
          <a:lstStyle/>
          <a:p>
            <a:pPr marL="457200" lvl="0" indent="-457200">
              <a:buFont typeface="Wingdings" panose="05000000000000000000" pitchFamily="2" charset="2"/>
              <a:buChar char="n"/>
            </a:pPr>
            <a:r>
              <a:rPr lang="zh-CN" altLang="en-US" sz="2800" dirty="0">
                <a:solidFill>
                  <a:srgbClr val="0851A6"/>
                </a:solidFill>
              </a:rPr>
              <a:t>为数据包匹配较优</a:t>
            </a:r>
            <a:r>
              <a:rPr lang="en-US" altLang="zh-CN" sz="2800" dirty="0">
                <a:solidFill>
                  <a:srgbClr val="0851A6"/>
                </a:solidFill>
              </a:rPr>
              <a:t>SRAM</a:t>
            </a:r>
            <a:r>
              <a:rPr lang="zh-CN" altLang="en-US" sz="2800" dirty="0">
                <a:solidFill>
                  <a:srgbClr val="0851A6"/>
                </a:solidFill>
              </a:rPr>
              <a:t>，缓解读出冲突</a:t>
            </a:r>
            <a:endParaRPr lang="en-US" sz="2800" dirty="0">
              <a:solidFill>
                <a:srgbClr val="0851A6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0B2184D-894B-8E70-5BD4-3E8C815F6D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88" y="452525"/>
            <a:ext cx="1098290" cy="620773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CF771467-DC77-33CE-E78A-6BA4EF58EB0D}"/>
              </a:ext>
            </a:extLst>
          </p:cNvPr>
          <p:cNvSpPr/>
          <p:nvPr/>
        </p:nvSpPr>
        <p:spPr>
          <a:xfrm>
            <a:off x="6037" y="2840018"/>
            <a:ext cx="1507066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</a:rPr>
              <a:t>2. </a:t>
            </a:r>
            <a:r>
              <a:rPr lang="zh-CN" altLang="en-US" sz="1400" b="1" dirty="0">
                <a:solidFill>
                  <a:srgbClr val="0851A6"/>
                </a:solidFill>
              </a:rPr>
              <a:t>基本参数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36B76AF-02F2-8BD4-B9D5-EA9BED95805E}"/>
              </a:ext>
            </a:extLst>
          </p:cNvPr>
          <p:cNvSpPr/>
          <p:nvPr/>
        </p:nvSpPr>
        <p:spPr>
          <a:xfrm>
            <a:off x="-6038" y="3797879"/>
            <a:ext cx="1513103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</a:rPr>
              <a:t>3. </a:t>
            </a:r>
            <a:r>
              <a:rPr lang="zh-CN" altLang="en-US" sz="1400" b="1" dirty="0">
                <a:solidFill>
                  <a:srgbClr val="0851A6"/>
                </a:solidFill>
              </a:rPr>
              <a:t>项目基本框架</a:t>
            </a:r>
            <a:endParaRPr lang="zh-CN" altLang="en-US" sz="1400" b="1" dirty="0"/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67E851FB-3DF5-FC5B-D619-80EB9D17C19A}"/>
              </a:ext>
            </a:extLst>
          </p:cNvPr>
          <p:cNvCxnSpPr>
            <a:cxnSpLocks/>
          </p:cNvCxnSpPr>
          <p:nvPr/>
        </p:nvCxnSpPr>
        <p:spPr>
          <a:xfrm>
            <a:off x="1737393" y="664025"/>
            <a:ext cx="10089799" cy="0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>
            <a:extLst>
              <a:ext uri="{FF2B5EF4-FFF2-40B4-BE49-F238E27FC236}">
                <a16:creationId xmlns:a16="http://schemas.microsoft.com/office/drawing/2014/main" id="{4CC7F023-5A49-AEE6-1249-FC9CAC3F2432}"/>
              </a:ext>
            </a:extLst>
          </p:cNvPr>
          <p:cNvSpPr/>
          <p:nvPr/>
        </p:nvSpPr>
        <p:spPr>
          <a:xfrm>
            <a:off x="-1" y="1882157"/>
            <a:ext cx="1501029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  <a:latin typeface="+mj-ea"/>
                <a:ea typeface="+mj-ea"/>
              </a:rPr>
              <a:t>1. </a:t>
            </a:r>
            <a:r>
              <a:rPr lang="zh-CN" altLang="en-US" sz="1400" b="1" dirty="0">
                <a:solidFill>
                  <a:srgbClr val="0851A6"/>
                </a:solidFill>
                <a:latin typeface="+mj-ea"/>
                <a:ea typeface="+mj-ea"/>
              </a:rPr>
              <a:t>概述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48969466-2D27-CCF1-1397-803E4D226E80}"/>
              </a:ext>
            </a:extLst>
          </p:cNvPr>
          <p:cNvSpPr txBox="1"/>
          <p:nvPr/>
        </p:nvSpPr>
        <p:spPr>
          <a:xfrm>
            <a:off x="1913819" y="874070"/>
            <a:ext cx="8699527" cy="21276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b="1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匹配阈值，“见好就收”的衡量标准</a:t>
            </a:r>
            <a:endParaRPr lang="en-US" altLang="zh-CN" b="1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r>
              <a:rPr lang="zh-CN" altLang="en-US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高阈值，保守，写入延迟较大但读出延迟较小</a:t>
            </a:r>
            <a:endParaRPr lang="en-US" altLang="zh-CN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r>
              <a:rPr lang="zh-CN" altLang="en-US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低阈值，激进，写入延迟较小但读出延迟较大</a:t>
            </a:r>
            <a:endParaRPr lang="zh-CN" altLang="en-US" b="1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b="1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用户可自定义匹配算法的激进程度</a:t>
            </a:r>
            <a:endParaRPr lang="en-US" altLang="zh-CN" b="1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zh-CN" b="1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45FFF349-09A0-C04F-645C-F5CD2E574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en-US" altLang="zh-CN" smtClean="0"/>
              <a:pPr/>
              <a:t>19</a:t>
            </a:fld>
            <a:endParaRPr lang="en-US" altLang="zh-CN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9F898725-E802-9806-50A9-C11E311C37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7198" y="3281255"/>
            <a:ext cx="9310188" cy="270267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535638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F88D903E-F09D-4F7F-51F5-A0067BE06C94}"/>
              </a:ext>
            </a:extLst>
          </p:cNvPr>
          <p:cNvSpPr/>
          <p:nvPr/>
        </p:nvSpPr>
        <p:spPr>
          <a:xfrm>
            <a:off x="0" y="6365174"/>
            <a:ext cx="12192000" cy="492826"/>
          </a:xfrm>
          <a:prstGeom prst="rect">
            <a:avLst/>
          </a:prstGeom>
          <a:solidFill>
            <a:srgbClr val="0851A6"/>
          </a:solidFill>
          <a:ln>
            <a:solidFill>
              <a:srgbClr val="0068E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2" name="标题 11">
            <a:extLst>
              <a:ext uri="{FF2B5EF4-FFF2-40B4-BE49-F238E27FC236}">
                <a16:creationId xmlns:a16="http://schemas.microsoft.com/office/drawing/2014/main" id="{232FD41C-2EAE-EF04-B7E1-2173F8F1C7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56335" y="1589164"/>
            <a:ext cx="3152560" cy="3060493"/>
          </a:xfrm>
        </p:spPr>
        <p:txBody>
          <a:bodyPr>
            <a:normAutofit/>
          </a:bodyPr>
          <a:lstStyle/>
          <a:p>
            <a:pPr lvl="0">
              <a:lnSpc>
                <a:spcPct val="180000"/>
              </a:lnSpc>
            </a:pPr>
            <a:r>
              <a:rPr lang="en-US" altLang="zh-CN" sz="2700" dirty="0">
                <a:solidFill>
                  <a:srgbClr val="0851A6"/>
                </a:solidFill>
              </a:rPr>
              <a:t>1.  </a:t>
            </a:r>
            <a:r>
              <a:rPr lang="zh-CN" altLang="en-US" sz="2700" dirty="0">
                <a:solidFill>
                  <a:srgbClr val="0851A6"/>
                </a:solidFill>
              </a:rPr>
              <a:t>概述</a:t>
            </a:r>
            <a:br>
              <a:rPr lang="en-US" altLang="zh-CN" sz="2700" dirty="0">
                <a:solidFill>
                  <a:srgbClr val="0851A6"/>
                </a:solidFill>
              </a:rPr>
            </a:br>
            <a:r>
              <a:rPr lang="en-US" altLang="zh-CN" sz="2700" dirty="0">
                <a:solidFill>
                  <a:srgbClr val="0851A6"/>
                </a:solidFill>
              </a:rPr>
              <a:t>2.  </a:t>
            </a:r>
            <a:r>
              <a:rPr lang="zh-CN" altLang="en-US" sz="2700" dirty="0">
                <a:solidFill>
                  <a:srgbClr val="0851A6"/>
                </a:solidFill>
              </a:rPr>
              <a:t>基本参数</a:t>
            </a:r>
            <a:br>
              <a:rPr lang="zh-CN" altLang="en-US" sz="2700" dirty="0">
                <a:solidFill>
                  <a:srgbClr val="0851A6"/>
                </a:solidFill>
              </a:rPr>
            </a:br>
            <a:r>
              <a:rPr lang="en-US" altLang="zh-CN" sz="2700" dirty="0">
                <a:solidFill>
                  <a:srgbClr val="0851A6"/>
                </a:solidFill>
              </a:rPr>
              <a:t>3.  </a:t>
            </a:r>
            <a:r>
              <a:rPr lang="zh-CN" altLang="en-US" sz="2700" dirty="0">
                <a:solidFill>
                  <a:srgbClr val="0851A6"/>
                </a:solidFill>
              </a:rPr>
              <a:t>项目基本框架</a:t>
            </a:r>
            <a:br>
              <a:rPr lang="zh-CN" altLang="en-US" sz="2700" dirty="0">
                <a:solidFill>
                  <a:srgbClr val="0851A6"/>
                </a:solidFill>
              </a:rPr>
            </a:br>
            <a:r>
              <a:rPr lang="en-US" altLang="zh-CN" sz="2700" dirty="0">
                <a:solidFill>
                  <a:srgbClr val="0851A6"/>
                </a:solidFill>
              </a:rPr>
              <a:t>4.  </a:t>
            </a:r>
            <a:r>
              <a:rPr lang="zh-CN" altLang="en-US" sz="2700" dirty="0">
                <a:solidFill>
                  <a:srgbClr val="0851A6"/>
                </a:solidFill>
              </a:rPr>
              <a:t>项目亮点</a:t>
            </a:r>
          </a:p>
        </p:txBody>
      </p:sp>
      <p:sp>
        <p:nvSpPr>
          <p:cNvPr id="18" name="流程图: 接点 17">
            <a:extLst>
              <a:ext uri="{FF2B5EF4-FFF2-40B4-BE49-F238E27FC236}">
                <a16:creationId xmlns:a16="http://schemas.microsoft.com/office/drawing/2014/main" id="{E9C1BDE3-E7CB-46BF-2724-790D1AF8022C}"/>
              </a:ext>
            </a:extLst>
          </p:cNvPr>
          <p:cNvSpPr/>
          <p:nvPr/>
        </p:nvSpPr>
        <p:spPr>
          <a:xfrm>
            <a:off x="1107753" y="2115614"/>
            <a:ext cx="2196700" cy="2261201"/>
          </a:xfrm>
          <a:prstGeom prst="flowChartConnector">
            <a:avLst/>
          </a:prstGeom>
          <a:solidFill>
            <a:srgbClr val="0851A6"/>
          </a:solidFill>
          <a:ln>
            <a:solidFill>
              <a:srgbClr val="0068E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DA26EF0A-EC32-B638-35F1-46D3595AAC6B}"/>
              </a:ext>
            </a:extLst>
          </p:cNvPr>
          <p:cNvSpPr txBox="1"/>
          <p:nvPr/>
        </p:nvSpPr>
        <p:spPr>
          <a:xfrm>
            <a:off x="1530540" y="2892271"/>
            <a:ext cx="13511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dirty="0">
                <a:solidFill>
                  <a:schemeClr val="bg1"/>
                </a:solidFill>
                <a:latin typeface="+mj-ea"/>
                <a:ea typeface="+mj-ea"/>
              </a:rPr>
              <a:t>目录</a:t>
            </a:r>
          </a:p>
        </p:txBody>
      </p:sp>
      <p:sp>
        <p:nvSpPr>
          <p:cNvPr id="21" name="标题 11">
            <a:extLst>
              <a:ext uri="{FF2B5EF4-FFF2-40B4-BE49-F238E27FC236}">
                <a16:creationId xmlns:a16="http://schemas.microsoft.com/office/drawing/2014/main" id="{777A8892-D23A-196F-49FB-934F1513A5B1}"/>
              </a:ext>
            </a:extLst>
          </p:cNvPr>
          <p:cNvSpPr txBox="1">
            <a:spLocks/>
          </p:cNvSpPr>
          <p:nvPr/>
        </p:nvSpPr>
        <p:spPr>
          <a:xfrm>
            <a:off x="7421599" y="1440116"/>
            <a:ext cx="3071929" cy="3209541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5400" b="1" kern="1200">
                <a:ln w="19050">
                  <a:noFill/>
                </a:ln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80000"/>
              </a:lnSpc>
            </a:pPr>
            <a:r>
              <a:rPr lang="en-US" altLang="zh-CN" sz="2800" dirty="0">
                <a:solidFill>
                  <a:srgbClr val="0851A6"/>
                </a:solidFill>
              </a:rPr>
              <a:t>5.  </a:t>
            </a:r>
            <a:r>
              <a:rPr lang="zh-CN" altLang="en-US" sz="2800" dirty="0">
                <a:solidFill>
                  <a:srgbClr val="0851A6"/>
                </a:solidFill>
              </a:rPr>
              <a:t>模块介绍</a:t>
            </a:r>
            <a:br>
              <a:rPr lang="zh-CN" altLang="en-US" sz="2800" dirty="0">
                <a:solidFill>
                  <a:srgbClr val="0851A6"/>
                </a:solidFill>
              </a:rPr>
            </a:br>
            <a:r>
              <a:rPr lang="en-US" altLang="zh-CN" sz="2800" dirty="0">
                <a:solidFill>
                  <a:srgbClr val="0851A6"/>
                </a:solidFill>
              </a:rPr>
              <a:t>6.  </a:t>
            </a:r>
            <a:r>
              <a:rPr lang="zh-CN" altLang="en-US" sz="2800" dirty="0">
                <a:solidFill>
                  <a:srgbClr val="0851A6"/>
                </a:solidFill>
              </a:rPr>
              <a:t>接口与配置</a:t>
            </a:r>
            <a:br>
              <a:rPr lang="zh-CN" altLang="en-US" sz="2800" dirty="0">
                <a:solidFill>
                  <a:srgbClr val="0851A6"/>
                </a:solidFill>
              </a:rPr>
            </a:br>
            <a:r>
              <a:rPr lang="en-US" altLang="zh-CN" sz="2800" dirty="0">
                <a:solidFill>
                  <a:srgbClr val="0851A6"/>
                </a:solidFill>
              </a:rPr>
              <a:t>7.  </a:t>
            </a:r>
            <a:r>
              <a:rPr lang="zh-CN" altLang="en-US" sz="2800" dirty="0">
                <a:solidFill>
                  <a:srgbClr val="0851A6"/>
                </a:solidFill>
              </a:rPr>
              <a:t>验证方法</a:t>
            </a:r>
            <a:br>
              <a:rPr lang="zh-CN" altLang="en-US" sz="2800" dirty="0">
                <a:solidFill>
                  <a:srgbClr val="0851A6"/>
                </a:solidFill>
              </a:rPr>
            </a:br>
            <a:r>
              <a:rPr lang="en-US" altLang="zh-CN" sz="2800" dirty="0">
                <a:solidFill>
                  <a:srgbClr val="0851A6"/>
                </a:solidFill>
              </a:rPr>
              <a:t>8.  </a:t>
            </a:r>
            <a:r>
              <a:rPr lang="zh-CN" altLang="en-US" sz="2800" dirty="0">
                <a:solidFill>
                  <a:srgbClr val="0851A6"/>
                </a:solidFill>
              </a:rPr>
              <a:t>总结与展望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0D9383D-4018-2333-6A4A-635BD82C52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8690" y="-6124"/>
            <a:ext cx="3296317" cy="811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447053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>
            <a:extLst>
              <a:ext uri="{FF2B5EF4-FFF2-40B4-BE49-F238E27FC236}">
                <a16:creationId xmlns:a16="http://schemas.microsoft.com/office/drawing/2014/main" id="{99651337-3D38-C336-AA70-E881739B3C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0195"/>
          <a:stretch/>
        </p:blipFill>
        <p:spPr>
          <a:xfrm>
            <a:off x="5941026" y="2088179"/>
            <a:ext cx="5012856" cy="135262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CD4BC0F4-CB33-C1C6-3457-8D403DFAB62A}"/>
              </a:ext>
            </a:extLst>
          </p:cNvPr>
          <p:cNvSpPr/>
          <p:nvPr/>
        </p:nvSpPr>
        <p:spPr>
          <a:xfrm>
            <a:off x="0" y="0"/>
            <a:ext cx="1507066" cy="6858000"/>
          </a:xfrm>
          <a:prstGeom prst="rect">
            <a:avLst/>
          </a:prstGeom>
          <a:gradFill>
            <a:gsLst>
              <a:gs pos="40000">
                <a:srgbClr val="D2E4F2"/>
              </a:gs>
              <a:gs pos="600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98000">
                <a:schemeClr val="accent1">
                  <a:lumMod val="75000"/>
                </a:schemeClr>
              </a:gs>
              <a:gs pos="100000">
                <a:srgbClr val="668CA8"/>
              </a:gs>
              <a:gs pos="100000">
                <a:schemeClr val="accent1">
                  <a:lumMod val="5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23C2032-5058-BC02-3E5A-636FDBBCA3DB}"/>
              </a:ext>
            </a:extLst>
          </p:cNvPr>
          <p:cNvSpPr/>
          <p:nvPr/>
        </p:nvSpPr>
        <p:spPr>
          <a:xfrm>
            <a:off x="-6037" y="4755740"/>
            <a:ext cx="1507065" cy="620773"/>
          </a:xfrm>
          <a:prstGeom prst="rect">
            <a:avLst/>
          </a:prstGeom>
          <a:solidFill>
            <a:srgbClr val="0851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chemeClr val="bg1"/>
                </a:solidFill>
                <a:latin typeface="+mj-ea"/>
                <a:ea typeface="+mj-ea"/>
              </a:rPr>
              <a:t>4. </a:t>
            </a:r>
            <a:r>
              <a:rPr lang="zh-CN" altLang="en-US" sz="1400" b="1" dirty="0">
                <a:solidFill>
                  <a:schemeClr val="bg1"/>
                </a:solidFill>
                <a:latin typeface="+mj-ea"/>
                <a:ea typeface="+mj-ea"/>
              </a:rPr>
              <a:t>项目亮点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737392" y="0"/>
            <a:ext cx="9304776" cy="584775"/>
          </a:xfrm>
        </p:spPr>
        <p:txBody>
          <a:bodyPr wrap="square">
            <a:normAutofit/>
          </a:bodyPr>
          <a:lstStyle/>
          <a:p>
            <a:pPr marL="457200" lvl="0" indent="-457200">
              <a:buFont typeface="Wingdings" panose="05000000000000000000" pitchFamily="2" charset="2"/>
              <a:buChar char="n"/>
            </a:pPr>
            <a:r>
              <a:rPr lang="zh-CN" altLang="en-US" sz="2800" dirty="0">
                <a:solidFill>
                  <a:srgbClr val="0851A6"/>
                </a:solidFill>
              </a:rPr>
              <a:t>设置写入前端缓冲结构，支持断点续传</a:t>
            </a:r>
            <a:endParaRPr lang="en-US" sz="2800" dirty="0">
              <a:solidFill>
                <a:srgbClr val="0851A6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0B2184D-894B-8E70-5BD4-3E8C815F6D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88" y="452525"/>
            <a:ext cx="1098290" cy="620773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CF771467-DC77-33CE-E78A-6BA4EF58EB0D}"/>
              </a:ext>
            </a:extLst>
          </p:cNvPr>
          <p:cNvSpPr/>
          <p:nvPr/>
        </p:nvSpPr>
        <p:spPr>
          <a:xfrm>
            <a:off x="6037" y="2840018"/>
            <a:ext cx="1507066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</a:rPr>
              <a:t>2. </a:t>
            </a:r>
            <a:r>
              <a:rPr lang="zh-CN" altLang="en-US" sz="1400" b="1" dirty="0">
                <a:solidFill>
                  <a:srgbClr val="0851A6"/>
                </a:solidFill>
              </a:rPr>
              <a:t>基本参数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36B76AF-02F2-8BD4-B9D5-EA9BED95805E}"/>
              </a:ext>
            </a:extLst>
          </p:cNvPr>
          <p:cNvSpPr/>
          <p:nvPr/>
        </p:nvSpPr>
        <p:spPr>
          <a:xfrm>
            <a:off x="-6038" y="3797879"/>
            <a:ext cx="1513103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</a:rPr>
              <a:t>3. </a:t>
            </a:r>
            <a:r>
              <a:rPr lang="zh-CN" altLang="en-US" sz="1400" b="1" dirty="0">
                <a:solidFill>
                  <a:srgbClr val="0851A6"/>
                </a:solidFill>
              </a:rPr>
              <a:t>项目基本框架</a:t>
            </a:r>
            <a:endParaRPr lang="zh-CN" altLang="en-US" sz="1400" b="1" dirty="0"/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67E851FB-3DF5-FC5B-D619-80EB9D17C19A}"/>
              </a:ext>
            </a:extLst>
          </p:cNvPr>
          <p:cNvCxnSpPr>
            <a:cxnSpLocks/>
          </p:cNvCxnSpPr>
          <p:nvPr/>
        </p:nvCxnSpPr>
        <p:spPr>
          <a:xfrm>
            <a:off x="1737393" y="664025"/>
            <a:ext cx="10089799" cy="0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>
            <a:extLst>
              <a:ext uri="{FF2B5EF4-FFF2-40B4-BE49-F238E27FC236}">
                <a16:creationId xmlns:a16="http://schemas.microsoft.com/office/drawing/2014/main" id="{4CC7F023-5A49-AEE6-1249-FC9CAC3F2432}"/>
              </a:ext>
            </a:extLst>
          </p:cNvPr>
          <p:cNvSpPr/>
          <p:nvPr/>
        </p:nvSpPr>
        <p:spPr>
          <a:xfrm>
            <a:off x="-1" y="1882157"/>
            <a:ext cx="1501029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  <a:latin typeface="+mj-ea"/>
                <a:ea typeface="+mj-ea"/>
              </a:rPr>
              <a:t>1. </a:t>
            </a:r>
            <a:r>
              <a:rPr lang="zh-CN" altLang="en-US" sz="1400" b="1" dirty="0">
                <a:solidFill>
                  <a:srgbClr val="0851A6"/>
                </a:solidFill>
                <a:latin typeface="+mj-ea"/>
                <a:ea typeface="+mj-ea"/>
              </a:rPr>
              <a:t>概述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48969466-2D27-CCF1-1397-803E4D226E80}"/>
              </a:ext>
            </a:extLst>
          </p:cNvPr>
          <p:cNvSpPr txBox="1"/>
          <p:nvPr/>
        </p:nvSpPr>
        <p:spPr>
          <a:xfrm>
            <a:off x="1913820" y="874070"/>
            <a:ext cx="7305854" cy="25431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en-US" b="1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“写入前端”缓冲区</a:t>
            </a:r>
            <a:r>
              <a:rPr lang="en-US" altLang="zh-CN" b="1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——</a:t>
            </a:r>
            <a:r>
              <a:rPr lang="zh-CN" altLang="en-US" b="1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数据包暂时的停靠处</a:t>
            </a:r>
            <a:endParaRPr lang="en-US" altLang="zh-CN" b="1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三指针维护的</a:t>
            </a: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FIFO</a:t>
            </a:r>
            <a:r>
              <a:rPr lang="zh-CN" altLang="en-US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，支持</a:t>
            </a:r>
            <a:r>
              <a:rPr lang="zh-CN" altLang="en-US" b="1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边传输边缓存</a:t>
            </a:r>
            <a:r>
              <a:rPr lang="zh-CN" altLang="en-US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，避免数据堆积</a:t>
            </a:r>
            <a:endParaRPr lang="en-US" altLang="zh-CN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lvl="0">
              <a:lnSpc>
                <a:spcPct val="150000"/>
              </a:lnSpc>
            </a:pPr>
            <a:r>
              <a:rPr lang="zh-CN" altLang="en-US" b="1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暂停信号</a:t>
            </a:r>
            <a:r>
              <a:rPr lang="en-US" altLang="zh-CN" b="1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pause</a:t>
            </a: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找不到可用的</a:t>
            </a: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SRAM</a:t>
            </a:r>
            <a:r>
              <a:rPr lang="zh-CN" altLang="en-US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的标志</a:t>
            </a:r>
            <a:endParaRPr lang="en-US" altLang="zh-CN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提前拉高，便于外部设备检测</a:t>
            </a:r>
            <a:endParaRPr lang="en-US" altLang="zh-CN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支持</a:t>
            </a:r>
            <a:r>
              <a:rPr lang="zh-CN" altLang="en-US" b="1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断点续传</a:t>
            </a:r>
            <a:r>
              <a:rPr lang="zh-CN" altLang="en-US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，无需冲刷</a:t>
            </a: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/</a:t>
            </a:r>
            <a:r>
              <a:rPr lang="zh-CN" altLang="en-US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收回数据</a:t>
            </a:r>
            <a:endParaRPr lang="en-US" altLang="zh-CN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122162B3-0F3B-66C1-C7DD-17C554EDB95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86" t="5323" r="2991" b="8408"/>
          <a:stretch/>
        </p:blipFill>
        <p:spPr>
          <a:xfrm>
            <a:off x="3301946" y="3486178"/>
            <a:ext cx="7588876" cy="3261465"/>
          </a:xfrm>
          <a:prstGeom prst="rect">
            <a:avLst/>
          </a:prstGeom>
        </p:spPr>
      </p:pic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3B3B501-4E3F-F500-3584-44FC1ABD5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en-US" altLang="zh-CN" smtClean="0"/>
              <a:pPr/>
              <a:t>20</a:t>
            </a:fld>
            <a:endParaRPr lang="en-US" altLang="zh-CN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470464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CD4BC0F4-CB33-C1C6-3457-8D403DFAB62A}"/>
              </a:ext>
            </a:extLst>
          </p:cNvPr>
          <p:cNvSpPr/>
          <p:nvPr/>
        </p:nvSpPr>
        <p:spPr>
          <a:xfrm>
            <a:off x="0" y="0"/>
            <a:ext cx="1507066" cy="6858000"/>
          </a:xfrm>
          <a:prstGeom prst="rect">
            <a:avLst/>
          </a:prstGeom>
          <a:gradFill>
            <a:gsLst>
              <a:gs pos="40000">
                <a:srgbClr val="D2E4F2"/>
              </a:gs>
              <a:gs pos="600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98000">
                <a:schemeClr val="accent1">
                  <a:lumMod val="75000"/>
                </a:schemeClr>
              </a:gs>
              <a:gs pos="100000">
                <a:srgbClr val="668CA8"/>
              </a:gs>
              <a:gs pos="100000">
                <a:schemeClr val="accent1">
                  <a:lumMod val="5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23C2032-5058-BC02-3E5A-636FDBBCA3DB}"/>
              </a:ext>
            </a:extLst>
          </p:cNvPr>
          <p:cNvSpPr/>
          <p:nvPr/>
        </p:nvSpPr>
        <p:spPr>
          <a:xfrm>
            <a:off x="-6037" y="4755740"/>
            <a:ext cx="1507065" cy="620773"/>
          </a:xfrm>
          <a:prstGeom prst="rect">
            <a:avLst/>
          </a:prstGeom>
          <a:solidFill>
            <a:srgbClr val="0851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chemeClr val="bg1"/>
                </a:solidFill>
                <a:latin typeface="+mj-ea"/>
                <a:ea typeface="+mj-ea"/>
              </a:rPr>
              <a:t>4. </a:t>
            </a:r>
            <a:r>
              <a:rPr lang="zh-CN" altLang="en-US" sz="1400" b="1" dirty="0">
                <a:solidFill>
                  <a:schemeClr val="bg1"/>
                </a:solidFill>
                <a:latin typeface="+mj-ea"/>
                <a:ea typeface="+mj-ea"/>
              </a:rPr>
              <a:t>项目亮点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737392" y="0"/>
            <a:ext cx="9304776" cy="584775"/>
          </a:xfrm>
        </p:spPr>
        <p:txBody>
          <a:bodyPr wrap="square">
            <a:normAutofit/>
          </a:bodyPr>
          <a:lstStyle/>
          <a:p>
            <a:pPr marL="457200" lvl="0" indent="-457200">
              <a:buFont typeface="Wingdings" panose="05000000000000000000" pitchFamily="2" charset="2"/>
              <a:buChar char="n"/>
            </a:pPr>
            <a:r>
              <a:rPr lang="zh-CN" altLang="en-US" sz="2800" dirty="0">
                <a:solidFill>
                  <a:srgbClr val="0851A6"/>
                </a:solidFill>
              </a:rPr>
              <a:t>基于尾部预测的快速拼接机制，支持单包边读边写</a:t>
            </a:r>
            <a:endParaRPr lang="en-US" sz="2800" dirty="0">
              <a:solidFill>
                <a:srgbClr val="0851A6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0B2184D-894B-8E70-5BD4-3E8C815F6D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88" y="452525"/>
            <a:ext cx="1098290" cy="620773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CF771467-DC77-33CE-E78A-6BA4EF58EB0D}"/>
              </a:ext>
            </a:extLst>
          </p:cNvPr>
          <p:cNvSpPr/>
          <p:nvPr/>
        </p:nvSpPr>
        <p:spPr>
          <a:xfrm>
            <a:off x="6037" y="2840018"/>
            <a:ext cx="1507066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</a:rPr>
              <a:t>2. </a:t>
            </a:r>
            <a:r>
              <a:rPr lang="zh-CN" altLang="en-US" sz="1400" b="1" dirty="0">
                <a:solidFill>
                  <a:srgbClr val="0851A6"/>
                </a:solidFill>
              </a:rPr>
              <a:t>基本参数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36B76AF-02F2-8BD4-B9D5-EA9BED95805E}"/>
              </a:ext>
            </a:extLst>
          </p:cNvPr>
          <p:cNvSpPr/>
          <p:nvPr/>
        </p:nvSpPr>
        <p:spPr>
          <a:xfrm>
            <a:off x="-6038" y="3797879"/>
            <a:ext cx="1513103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</a:rPr>
              <a:t>3. </a:t>
            </a:r>
            <a:r>
              <a:rPr lang="zh-CN" altLang="en-US" sz="1400" b="1" dirty="0">
                <a:solidFill>
                  <a:srgbClr val="0851A6"/>
                </a:solidFill>
              </a:rPr>
              <a:t>项目基本框架</a:t>
            </a:r>
            <a:endParaRPr lang="zh-CN" altLang="en-US" sz="1400" b="1" dirty="0"/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67E851FB-3DF5-FC5B-D619-80EB9D17C19A}"/>
              </a:ext>
            </a:extLst>
          </p:cNvPr>
          <p:cNvCxnSpPr>
            <a:cxnSpLocks/>
          </p:cNvCxnSpPr>
          <p:nvPr/>
        </p:nvCxnSpPr>
        <p:spPr>
          <a:xfrm>
            <a:off x="1737393" y="664025"/>
            <a:ext cx="10089799" cy="0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>
            <a:extLst>
              <a:ext uri="{FF2B5EF4-FFF2-40B4-BE49-F238E27FC236}">
                <a16:creationId xmlns:a16="http://schemas.microsoft.com/office/drawing/2014/main" id="{4CC7F023-5A49-AEE6-1249-FC9CAC3F2432}"/>
              </a:ext>
            </a:extLst>
          </p:cNvPr>
          <p:cNvSpPr/>
          <p:nvPr/>
        </p:nvSpPr>
        <p:spPr>
          <a:xfrm>
            <a:off x="-1" y="1882157"/>
            <a:ext cx="1501029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  <a:latin typeface="+mj-ea"/>
                <a:ea typeface="+mj-ea"/>
              </a:rPr>
              <a:t>1. </a:t>
            </a:r>
            <a:r>
              <a:rPr lang="zh-CN" altLang="en-US" sz="1400" b="1" dirty="0">
                <a:solidFill>
                  <a:srgbClr val="0851A6"/>
                </a:solidFill>
                <a:latin typeface="+mj-ea"/>
                <a:ea typeface="+mj-ea"/>
              </a:rPr>
              <a:t>概述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48969466-2D27-CCF1-1397-803E4D226E80}"/>
              </a:ext>
            </a:extLst>
          </p:cNvPr>
          <p:cNvSpPr txBox="1"/>
          <p:nvPr/>
        </p:nvSpPr>
        <p:spPr>
          <a:xfrm>
            <a:off x="1913820" y="874070"/>
            <a:ext cx="7305854" cy="21276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en-US" b="1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传统方案的读写延迟</a:t>
            </a:r>
            <a:endParaRPr lang="en-US" altLang="zh-CN" b="1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总延时</a:t>
            </a: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Delay=</a:t>
            </a:r>
            <a:r>
              <a:rPr lang="zh-CN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传输延迟</a:t>
            </a: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XD+</a:t>
            </a:r>
            <a:r>
              <a:rPr lang="zh-CN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匹配阈值</a:t>
            </a: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T+</a:t>
            </a:r>
            <a:r>
              <a:rPr lang="zh-CN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数据包长度</a:t>
            </a: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L+</a:t>
            </a:r>
            <a:r>
              <a:rPr lang="zh-CN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入队拼接</a:t>
            </a: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C</a:t>
            </a:r>
          </a:p>
          <a:p>
            <a:pPr lvl="0">
              <a:lnSpc>
                <a:spcPct val="150000"/>
              </a:lnSpc>
            </a:pPr>
            <a:r>
              <a:rPr lang="zh-CN" altLang="en-US" b="1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基于</a:t>
            </a:r>
            <a:r>
              <a:rPr lang="en-US" altLang="zh-CN" b="1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Hydra</a:t>
            </a:r>
            <a:r>
              <a:rPr lang="zh-CN" altLang="en-US" b="1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设计的快速拼接机制的读写延迟</a:t>
            </a:r>
            <a:endParaRPr lang="en-US" altLang="zh-CN" b="1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总延时</a:t>
            </a: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Delay=</a:t>
            </a:r>
            <a:r>
              <a:rPr lang="zh-CN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传输延迟</a:t>
            </a: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XD+</a:t>
            </a:r>
            <a:r>
              <a:rPr lang="zh-CN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匹配阈值</a:t>
            </a: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T+</a:t>
            </a:r>
            <a:r>
              <a:rPr lang="zh-CN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入队拼接</a:t>
            </a: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C</a:t>
            </a: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将读写延迟降低至少</a:t>
            </a: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60%</a:t>
            </a:r>
            <a:r>
              <a:rPr lang="zh-CN" altLang="en-US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zh-CN" altLang="en-US" b="1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最高可达</a:t>
            </a:r>
            <a:r>
              <a:rPr lang="en-US" altLang="zh-CN" b="1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98%</a:t>
            </a:r>
            <a:r>
              <a:rPr lang="zh-CN" altLang="en-US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，平均</a:t>
            </a: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80%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7C5776B-B9F5-F662-957B-BF3543DEDC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6512" y="3211748"/>
            <a:ext cx="9711559" cy="3497455"/>
          </a:xfrm>
          <a:prstGeom prst="rect">
            <a:avLst/>
          </a:prstGeom>
        </p:spPr>
      </p:pic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F267E2A-D312-138D-A1F6-C7A2F69E4A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en-US" altLang="zh-CN" smtClean="0"/>
              <a:pPr/>
              <a:t>21</a:t>
            </a:fld>
            <a:endParaRPr lang="en-US" altLang="zh-CN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340294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CD4BC0F4-CB33-C1C6-3457-8D403DFAB62A}"/>
              </a:ext>
            </a:extLst>
          </p:cNvPr>
          <p:cNvSpPr/>
          <p:nvPr/>
        </p:nvSpPr>
        <p:spPr>
          <a:xfrm>
            <a:off x="0" y="0"/>
            <a:ext cx="1507066" cy="6858000"/>
          </a:xfrm>
          <a:prstGeom prst="rect">
            <a:avLst/>
          </a:prstGeom>
          <a:gradFill>
            <a:gsLst>
              <a:gs pos="40000">
                <a:srgbClr val="D2E4F2"/>
              </a:gs>
              <a:gs pos="600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98000">
                <a:schemeClr val="accent1">
                  <a:lumMod val="75000"/>
                </a:schemeClr>
              </a:gs>
              <a:gs pos="100000">
                <a:srgbClr val="668CA8"/>
              </a:gs>
              <a:gs pos="100000">
                <a:schemeClr val="accent1">
                  <a:lumMod val="5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23C2032-5058-BC02-3E5A-636FDBBCA3DB}"/>
              </a:ext>
            </a:extLst>
          </p:cNvPr>
          <p:cNvSpPr/>
          <p:nvPr/>
        </p:nvSpPr>
        <p:spPr>
          <a:xfrm>
            <a:off x="-6037" y="4755740"/>
            <a:ext cx="1507065" cy="620773"/>
          </a:xfrm>
          <a:prstGeom prst="rect">
            <a:avLst/>
          </a:prstGeom>
          <a:solidFill>
            <a:srgbClr val="0851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chemeClr val="bg1"/>
                </a:solidFill>
                <a:latin typeface="+mj-ea"/>
                <a:ea typeface="+mj-ea"/>
              </a:rPr>
              <a:t>4. </a:t>
            </a:r>
            <a:r>
              <a:rPr lang="zh-CN" altLang="en-US" sz="1400" b="1" dirty="0">
                <a:solidFill>
                  <a:schemeClr val="bg1"/>
                </a:solidFill>
                <a:latin typeface="+mj-ea"/>
                <a:ea typeface="+mj-ea"/>
              </a:rPr>
              <a:t>项目亮点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737392" y="0"/>
            <a:ext cx="9304776" cy="584775"/>
          </a:xfrm>
        </p:spPr>
        <p:txBody>
          <a:bodyPr wrap="square">
            <a:normAutofit/>
          </a:bodyPr>
          <a:lstStyle/>
          <a:p>
            <a:pPr marL="457200" lvl="0" indent="-457200">
              <a:buFont typeface="Wingdings" panose="05000000000000000000" pitchFamily="2" charset="2"/>
              <a:buChar char="n"/>
            </a:pPr>
            <a:r>
              <a:rPr lang="zh-CN" altLang="en-US" sz="2800" dirty="0">
                <a:solidFill>
                  <a:srgbClr val="0851A6"/>
                </a:solidFill>
              </a:rPr>
              <a:t>基于尾部预测的快速拼接机制，支持单包边读边写</a:t>
            </a:r>
            <a:endParaRPr lang="en-US" sz="2800" dirty="0">
              <a:solidFill>
                <a:srgbClr val="0851A6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0B2184D-894B-8E70-5BD4-3E8C815F6D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88" y="452525"/>
            <a:ext cx="1098290" cy="620773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CF771467-DC77-33CE-E78A-6BA4EF58EB0D}"/>
              </a:ext>
            </a:extLst>
          </p:cNvPr>
          <p:cNvSpPr/>
          <p:nvPr/>
        </p:nvSpPr>
        <p:spPr>
          <a:xfrm>
            <a:off x="6037" y="2840018"/>
            <a:ext cx="1507066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</a:rPr>
              <a:t>2. </a:t>
            </a:r>
            <a:r>
              <a:rPr lang="zh-CN" altLang="en-US" sz="1400" b="1" dirty="0">
                <a:solidFill>
                  <a:srgbClr val="0851A6"/>
                </a:solidFill>
              </a:rPr>
              <a:t>基本参数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36B76AF-02F2-8BD4-B9D5-EA9BED95805E}"/>
              </a:ext>
            </a:extLst>
          </p:cNvPr>
          <p:cNvSpPr/>
          <p:nvPr/>
        </p:nvSpPr>
        <p:spPr>
          <a:xfrm>
            <a:off x="-6038" y="3797879"/>
            <a:ext cx="1513103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</a:rPr>
              <a:t>3. </a:t>
            </a:r>
            <a:r>
              <a:rPr lang="zh-CN" altLang="en-US" sz="1400" b="1" dirty="0">
                <a:solidFill>
                  <a:srgbClr val="0851A6"/>
                </a:solidFill>
              </a:rPr>
              <a:t>项目基本框架</a:t>
            </a:r>
            <a:endParaRPr lang="zh-CN" altLang="en-US" sz="1400" b="1" dirty="0"/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67E851FB-3DF5-FC5B-D619-80EB9D17C19A}"/>
              </a:ext>
            </a:extLst>
          </p:cNvPr>
          <p:cNvCxnSpPr>
            <a:cxnSpLocks/>
          </p:cNvCxnSpPr>
          <p:nvPr/>
        </p:nvCxnSpPr>
        <p:spPr>
          <a:xfrm>
            <a:off x="1737393" y="664025"/>
            <a:ext cx="10089799" cy="0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>
            <a:extLst>
              <a:ext uri="{FF2B5EF4-FFF2-40B4-BE49-F238E27FC236}">
                <a16:creationId xmlns:a16="http://schemas.microsoft.com/office/drawing/2014/main" id="{4CC7F023-5A49-AEE6-1249-FC9CAC3F2432}"/>
              </a:ext>
            </a:extLst>
          </p:cNvPr>
          <p:cNvSpPr/>
          <p:nvPr/>
        </p:nvSpPr>
        <p:spPr>
          <a:xfrm>
            <a:off x="-1" y="1882157"/>
            <a:ext cx="1501029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  <a:latin typeface="+mj-ea"/>
                <a:ea typeface="+mj-ea"/>
              </a:rPr>
              <a:t>1. </a:t>
            </a:r>
            <a:r>
              <a:rPr lang="zh-CN" altLang="en-US" sz="1400" b="1" dirty="0">
                <a:solidFill>
                  <a:srgbClr val="0851A6"/>
                </a:solidFill>
                <a:latin typeface="+mj-ea"/>
                <a:ea typeface="+mj-ea"/>
              </a:rPr>
              <a:t>概述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48969466-2D27-CCF1-1397-803E4D226E80}"/>
              </a:ext>
            </a:extLst>
          </p:cNvPr>
          <p:cNvSpPr txBox="1"/>
          <p:nvPr/>
        </p:nvSpPr>
        <p:spPr>
          <a:xfrm>
            <a:off x="1913820" y="874070"/>
            <a:ext cx="7305854" cy="25431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en-US" b="1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尾部预测实现的快速拼接</a:t>
            </a:r>
            <a:endParaRPr lang="en-US" altLang="zh-CN" b="1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写入</a:t>
            </a: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SRAM</a:t>
            </a:r>
            <a:r>
              <a:rPr lang="zh-CN" altLang="en-US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时二次解析控制部分</a:t>
            </a:r>
            <a:endParaRPr lang="en-US" altLang="zh-CN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将头页指针与长度相加得到预测指针</a:t>
            </a:r>
            <a:endParaRPr lang="en-US" altLang="zh-CN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zh-CN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b="1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抵消</a:t>
            </a:r>
            <a:r>
              <a:rPr lang="zh-CN" altLang="en-US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了匹配过程引入的开销</a:t>
            </a:r>
            <a:endParaRPr lang="en-US" altLang="zh-CN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使数据包的读写</a:t>
            </a:r>
            <a:r>
              <a:rPr lang="zh-CN" altLang="en-US" b="1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灵活性大幅提升</a:t>
            </a:r>
            <a:endParaRPr lang="en-US" altLang="zh-CN" b="1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9E24F2C-0319-26F8-9C5A-0E40160693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9780" y="933318"/>
            <a:ext cx="5174760" cy="329499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70AC4A8-EA47-D7C6-FBCE-A2157AAC4B2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698" r="793"/>
          <a:stretch/>
        </p:blipFill>
        <p:spPr>
          <a:xfrm>
            <a:off x="1800309" y="4287559"/>
            <a:ext cx="10181485" cy="209596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DDBE8FA-6B6D-941C-7440-937EBD4F9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en-US" altLang="zh-CN" smtClean="0"/>
              <a:pPr/>
              <a:t>22</a:t>
            </a:fld>
            <a:endParaRPr lang="en-US" altLang="zh-CN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349124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CD4BC0F4-CB33-C1C6-3457-8D403DFAB62A}"/>
              </a:ext>
            </a:extLst>
          </p:cNvPr>
          <p:cNvSpPr/>
          <p:nvPr/>
        </p:nvSpPr>
        <p:spPr>
          <a:xfrm>
            <a:off x="0" y="0"/>
            <a:ext cx="1507066" cy="6858000"/>
          </a:xfrm>
          <a:prstGeom prst="rect">
            <a:avLst/>
          </a:prstGeom>
          <a:gradFill>
            <a:gsLst>
              <a:gs pos="40000">
                <a:srgbClr val="D2E4F2"/>
              </a:gs>
              <a:gs pos="600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98000">
                <a:schemeClr val="accent1">
                  <a:lumMod val="75000"/>
                </a:schemeClr>
              </a:gs>
              <a:gs pos="100000">
                <a:srgbClr val="668CA8"/>
              </a:gs>
              <a:gs pos="100000">
                <a:schemeClr val="accent1">
                  <a:lumMod val="5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23C2032-5058-BC02-3E5A-636FDBBCA3DB}"/>
              </a:ext>
            </a:extLst>
          </p:cNvPr>
          <p:cNvSpPr/>
          <p:nvPr/>
        </p:nvSpPr>
        <p:spPr>
          <a:xfrm>
            <a:off x="-6037" y="4755740"/>
            <a:ext cx="1507065" cy="620773"/>
          </a:xfrm>
          <a:prstGeom prst="rect">
            <a:avLst/>
          </a:prstGeom>
          <a:solidFill>
            <a:srgbClr val="0851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chemeClr val="bg1"/>
                </a:solidFill>
                <a:latin typeface="+mj-ea"/>
                <a:ea typeface="+mj-ea"/>
              </a:rPr>
              <a:t>4. </a:t>
            </a:r>
            <a:r>
              <a:rPr lang="zh-CN" altLang="en-US" sz="1400" b="1" dirty="0">
                <a:solidFill>
                  <a:schemeClr val="bg1"/>
                </a:solidFill>
                <a:latin typeface="+mj-ea"/>
                <a:ea typeface="+mj-ea"/>
              </a:rPr>
              <a:t>项目亮点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737392" y="0"/>
            <a:ext cx="9304776" cy="584775"/>
          </a:xfrm>
        </p:spPr>
        <p:txBody>
          <a:bodyPr wrap="square">
            <a:normAutofit/>
          </a:bodyPr>
          <a:lstStyle/>
          <a:p>
            <a:pPr marL="457200" lvl="0" indent="-457200">
              <a:buFont typeface="Wingdings" panose="05000000000000000000" pitchFamily="2" charset="2"/>
              <a:buChar char="n"/>
            </a:pPr>
            <a:r>
              <a:rPr lang="zh-CN" altLang="en-US" sz="2800" dirty="0">
                <a:solidFill>
                  <a:srgbClr val="0851A6"/>
                </a:solidFill>
              </a:rPr>
              <a:t>多匹配模式支持，可设置全动态、半动态、静态模式</a:t>
            </a:r>
            <a:endParaRPr lang="en-US" sz="2800" dirty="0">
              <a:solidFill>
                <a:srgbClr val="0851A6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0B2184D-894B-8E70-5BD4-3E8C815F6D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88" y="452525"/>
            <a:ext cx="1098290" cy="620773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CF771467-DC77-33CE-E78A-6BA4EF58EB0D}"/>
              </a:ext>
            </a:extLst>
          </p:cNvPr>
          <p:cNvSpPr/>
          <p:nvPr/>
        </p:nvSpPr>
        <p:spPr>
          <a:xfrm>
            <a:off x="6037" y="2840018"/>
            <a:ext cx="1507066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</a:rPr>
              <a:t>2. </a:t>
            </a:r>
            <a:r>
              <a:rPr lang="zh-CN" altLang="en-US" sz="1400" b="1" dirty="0">
                <a:solidFill>
                  <a:srgbClr val="0851A6"/>
                </a:solidFill>
              </a:rPr>
              <a:t>基本参数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36B76AF-02F2-8BD4-B9D5-EA9BED95805E}"/>
              </a:ext>
            </a:extLst>
          </p:cNvPr>
          <p:cNvSpPr/>
          <p:nvPr/>
        </p:nvSpPr>
        <p:spPr>
          <a:xfrm>
            <a:off x="-6038" y="3797879"/>
            <a:ext cx="1513103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</a:rPr>
              <a:t>3. </a:t>
            </a:r>
            <a:r>
              <a:rPr lang="zh-CN" altLang="en-US" sz="1400" b="1" dirty="0">
                <a:solidFill>
                  <a:srgbClr val="0851A6"/>
                </a:solidFill>
              </a:rPr>
              <a:t>项目基本框架</a:t>
            </a:r>
            <a:endParaRPr lang="zh-CN" altLang="en-US" sz="1400" b="1" dirty="0"/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67E851FB-3DF5-FC5B-D619-80EB9D17C19A}"/>
              </a:ext>
            </a:extLst>
          </p:cNvPr>
          <p:cNvCxnSpPr>
            <a:cxnSpLocks/>
          </p:cNvCxnSpPr>
          <p:nvPr/>
        </p:nvCxnSpPr>
        <p:spPr>
          <a:xfrm>
            <a:off x="1737393" y="664025"/>
            <a:ext cx="10089799" cy="0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>
            <a:extLst>
              <a:ext uri="{FF2B5EF4-FFF2-40B4-BE49-F238E27FC236}">
                <a16:creationId xmlns:a16="http://schemas.microsoft.com/office/drawing/2014/main" id="{4CC7F023-5A49-AEE6-1249-FC9CAC3F2432}"/>
              </a:ext>
            </a:extLst>
          </p:cNvPr>
          <p:cNvSpPr/>
          <p:nvPr/>
        </p:nvSpPr>
        <p:spPr>
          <a:xfrm>
            <a:off x="-1" y="1882157"/>
            <a:ext cx="1501029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  <a:latin typeface="+mj-ea"/>
                <a:ea typeface="+mj-ea"/>
              </a:rPr>
              <a:t>1. </a:t>
            </a:r>
            <a:r>
              <a:rPr lang="zh-CN" altLang="en-US" sz="1400" b="1" dirty="0">
                <a:solidFill>
                  <a:srgbClr val="0851A6"/>
                </a:solidFill>
                <a:latin typeface="+mj-ea"/>
                <a:ea typeface="+mj-ea"/>
              </a:rPr>
              <a:t>概述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48969466-2D27-CCF1-1397-803E4D226E80}"/>
              </a:ext>
            </a:extLst>
          </p:cNvPr>
          <p:cNvSpPr txBox="1"/>
          <p:nvPr/>
        </p:nvSpPr>
        <p:spPr>
          <a:xfrm>
            <a:off x="1913820" y="874070"/>
            <a:ext cx="4045546" cy="4994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en-US" b="1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静态模式</a:t>
            </a:r>
            <a:endParaRPr lang="en-US" altLang="zh-CN" b="1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16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16</a:t>
            </a:r>
            <a:r>
              <a:rPr lang="zh-CN" altLang="en-US" sz="16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个端口分别与</a:t>
            </a:r>
            <a:r>
              <a:rPr lang="en-US" altLang="zh-CN" sz="16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16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块</a:t>
            </a:r>
            <a:r>
              <a:rPr lang="en-US" altLang="zh-CN" sz="16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SRAM</a:t>
            </a:r>
            <a:r>
              <a:rPr lang="zh-CN" altLang="en-US" sz="16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绑定</a:t>
            </a:r>
            <a:endParaRPr lang="en-US" altLang="zh-CN" sz="16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不共享任何</a:t>
            </a:r>
            <a:r>
              <a:rPr lang="en-US" altLang="zh-CN" sz="16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SRAM</a:t>
            </a: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中低速数据交换，读取延迟最低</a:t>
            </a:r>
          </a:p>
          <a:p>
            <a:pPr lvl="0">
              <a:lnSpc>
                <a:spcPct val="150000"/>
              </a:lnSpc>
            </a:pPr>
            <a:r>
              <a:rPr lang="zh-CN" altLang="en-US" b="1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半动态模式</a:t>
            </a:r>
            <a:endParaRPr lang="en-US" altLang="zh-CN" b="1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16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16</a:t>
            </a:r>
            <a:r>
              <a:rPr lang="zh-CN" altLang="en-US" sz="16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个端口分别与</a:t>
            </a:r>
            <a:r>
              <a:rPr lang="en-US" altLang="zh-CN" sz="16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16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块</a:t>
            </a:r>
            <a:r>
              <a:rPr lang="en-US" altLang="zh-CN" sz="16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SRAM</a:t>
            </a:r>
            <a:r>
              <a:rPr lang="zh-CN" altLang="en-US" sz="16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绑定</a:t>
            </a:r>
            <a:endParaRPr lang="en-US" altLang="zh-CN" sz="16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共享剩余的</a:t>
            </a:r>
            <a:r>
              <a:rPr lang="en-US" altLang="zh-CN" sz="16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16</a:t>
            </a:r>
            <a:r>
              <a:rPr lang="zh-CN" altLang="en-US" sz="16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块</a:t>
            </a:r>
            <a:r>
              <a:rPr lang="en-US" altLang="zh-CN" sz="16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SRAM</a:t>
            </a: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适用于极端情况较少的大量数据交换，读取延迟较低</a:t>
            </a:r>
          </a:p>
          <a:p>
            <a:pPr lvl="0">
              <a:lnSpc>
                <a:spcPct val="150000"/>
              </a:lnSpc>
            </a:pPr>
            <a:r>
              <a:rPr lang="zh-CN" altLang="en-US" b="1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全动态模式</a:t>
            </a:r>
            <a:endParaRPr lang="en-US" altLang="zh-CN" b="1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16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16</a:t>
            </a:r>
            <a:r>
              <a:rPr lang="zh-CN" altLang="en-US" sz="16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个端口完全共享</a:t>
            </a:r>
            <a:r>
              <a:rPr lang="en-US" altLang="zh-CN" sz="16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32</a:t>
            </a:r>
            <a:r>
              <a:rPr lang="zh-CN" altLang="en-US" sz="16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块</a:t>
            </a:r>
            <a:r>
              <a:rPr lang="en-US" altLang="zh-CN" sz="16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SRAM</a:t>
            </a: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适用于会出现极端情况的大量数据交换，读取延迟中等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915DCAC-3DBB-3A9F-4897-5732291A141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73" r="27851"/>
          <a:stretch/>
        </p:blipFill>
        <p:spPr>
          <a:xfrm>
            <a:off x="6659354" y="1073299"/>
            <a:ext cx="4836861" cy="4862746"/>
          </a:xfrm>
          <a:prstGeom prst="rect">
            <a:avLst/>
          </a:prstGeom>
        </p:spPr>
      </p:pic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035231A-36E4-F235-D799-797314AF01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en-US" altLang="zh-CN" smtClean="0"/>
              <a:pPr/>
              <a:t>23</a:t>
            </a:fld>
            <a:endParaRPr lang="en-US" altLang="zh-CN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581540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0DD49ACD-FE47-4DBF-01D6-D2F0572ECF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0448" y="1965253"/>
            <a:ext cx="7923687" cy="4837265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CD4BC0F4-CB33-C1C6-3457-8D403DFAB62A}"/>
              </a:ext>
            </a:extLst>
          </p:cNvPr>
          <p:cNvSpPr/>
          <p:nvPr/>
        </p:nvSpPr>
        <p:spPr>
          <a:xfrm>
            <a:off x="0" y="0"/>
            <a:ext cx="1507066" cy="6858000"/>
          </a:xfrm>
          <a:prstGeom prst="rect">
            <a:avLst/>
          </a:prstGeom>
          <a:gradFill>
            <a:gsLst>
              <a:gs pos="40000">
                <a:srgbClr val="D2E4F2"/>
              </a:gs>
              <a:gs pos="600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98000">
                <a:schemeClr val="accent1">
                  <a:lumMod val="75000"/>
                </a:schemeClr>
              </a:gs>
              <a:gs pos="100000">
                <a:srgbClr val="668CA8"/>
              </a:gs>
              <a:gs pos="100000">
                <a:schemeClr val="accent1">
                  <a:lumMod val="5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23C2032-5058-BC02-3E5A-636FDBBCA3DB}"/>
              </a:ext>
            </a:extLst>
          </p:cNvPr>
          <p:cNvSpPr/>
          <p:nvPr/>
        </p:nvSpPr>
        <p:spPr>
          <a:xfrm>
            <a:off x="-6037" y="4755740"/>
            <a:ext cx="1507065" cy="620773"/>
          </a:xfrm>
          <a:prstGeom prst="rect">
            <a:avLst/>
          </a:prstGeom>
          <a:solidFill>
            <a:srgbClr val="0851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chemeClr val="bg1"/>
                </a:solidFill>
                <a:latin typeface="+mj-ea"/>
                <a:ea typeface="+mj-ea"/>
              </a:rPr>
              <a:t>4. </a:t>
            </a:r>
            <a:r>
              <a:rPr lang="zh-CN" altLang="en-US" sz="1400" b="1" dirty="0">
                <a:solidFill>
                  <a:schemeClr val="bg1"/>
                </a:solidFill>
                <a:latin typeface="+mj-ea"/>
                <a:ea typeface="+mj-ea"/>
              </a:rPr>
              <a:t>项目亮点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737392" y="0"/>
            <a:ext cx="9304776" cy="584775"/>
          </a:xfrm>
        </p:spPr>
        <p:txBody>
          <a:bodyPr wrap="square">
            <a:normAutofit/>
          </a:bodyPr>
          <a:lstStyle/>
          <a:p>
            <a:pPr marL="457200" lvl="0" indent="-457200">
              <a:buFont typeface="Wingdings" panose="05000000000000000000" pitchFamily="2" charset="2"/>
              <a:buChar char="n"/>
            </a:pPr>
            <a:r>
              <a:rPr lang="zh-CN" altLang="en-US" sz="2800" dirty="0">
                <a:solidFill>
                  <a:srgbClr val="0851A6"/>
                </a:solidFill>
              </a:rPr>
              <a:t>保障保序性，消除传统仲裁的缺陷</a:t>
            </a:r>
            <a:endParaRPr lang="en-US" sz="2800" dirty="0">
              <a:solidFill>
                <a:srgbClr val="0851A6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0B2184D-894B-8E70-5BD4-3E8C815F6D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88" y="452525"/>
            <a:ext cx="1098290" cy="620773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CF771467-DC77-33CE-E78A-6BA4EF58EB0D}"/>
              </a:ext>
            </a:extLst>
          </p:cNvPr>
          <p:cNvSpPr/>
          <p:nvPr/>
        </p:nvSpPr>
        <p:spPr>
          <a:xfrm>
            <a:off x="6037" y="2840018"/>
            <a:ext cx="1507066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</a:rPr>
              <a:t>2. </a:t>
            </a:r>
            <a:r>
              <a:rPr lang="zh-CN" altLang="en-US" sz="1400" b="1" dirty="0">
                <a:solidFill>
                  <a:srgbClr val="0851A6"/>
                </a:solidFill>
              </a:rPr>
              <a:t>基本参数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36B76AF-02F2-8BD4-B9D5-EA9BED95805E}"/>
              </a:ext>
            </a:extLst>
          </p:cNvPr>
          <p:cNvSpPr/>
          <p:nvPr/>
        </p:nvSpPr>
        <p:spPr>
          <a:xfrm>
            <a:off x="-6038" y="3797879"/>
            <a:ext cx="1513103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</a:rPr>
              <a:t>3. </a:t>
            </a:r>
            <a:r>
              <a:rPr lang="zh-CN" altLang="en-US" sz="1400" b="1" dirty="0">
                <a:solidFill>
                  <a:srgbClr val="0851A6"/>
                </a:solidFill>
              </a:rPr>
              <a:t>项目基本框架</a:t>
            </a:r>
            <a:endParaRPr lang="zh-CN" altLang="en-US" sz="1400" b="1" dirty="0"/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67E851FB-3DF5-FC5B-D619-80EB9D17C19A}"/>
              </a:ext>
            </a:extLst>
          </p:cNvPr>
          <p:cNvCxnSpPr>
            <a:cxnSpLocks/>
          </p:cNvCxnSpPr>
          <p:nvPr/>
        </p:nvCxnSpPr>
        <p:spPr>
          <a:xfrm>
            <a:off x="1737393" y="664025"/>
            <a:ext cx="10089799" cy="0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>
            <a:extLst>
              <a:ext uri="{FF2B5EF4-FFF2-40B4-BE49-F238E27FC236}">
                <a16:creationId xmlns:a16="http://schemas.microsoft.com/office/drawing/2014/main" id="{4CC7F023-5A49-AEE6-1249-FC9CAC3F2432}"/>
              </a:ext>
            </a:extLst>
          </p:cNvPr>
          <p:cNvSpPr/>
          <p:nvPr/>
        </p:nvSpPr>
        <p:spPr>
          <a:xfrm>
            <a:off x="-1" y="1882157"/>
            <a:ext cx="1501029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  <a:latin typeface="+mj-ea"/>
                <a:ea typeface="+mj-ea"/>
              </a:rPr>
              <a:t>1. </a:t>
            </a:r>
            <a:r>
              <a:rPr lang="zh-CN" altLang="en-US" sz="1400" b="1" dirty="0">
                <a:solidFill>
                  <a:srgbClr val="0851A6"/>
                </a:solidFill>
                <a:latin typeface="+mj-ea"/>
                <a:ea typeface="+mj-ea"/>
              </a:rPr>
              <a:t>概述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48969466-2D27-CCF1-1397-803E4D226E80}"/>
              </a:ext>
            </a:extLst>
          </p:cNvPr>
          <p:cNvSpPr txBox="1"/>
          <p:nvPr/>
        </p:nvSpPr>
        <p:spPr>
          <a:xfrm>
            <a:off x="1913820" y="874070"/>
            <a:ext cx="7305854" cy="1296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en-US" b="1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传统仲裁机制对于时间顺序不敏感</a:t>
            </a:r>
            <a:endParaRPr lang="en-US" altLang="zh-CN" b="1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使得数据包读出顺序出错</a:t>
            </a:r>
            <a:endParaRPr lang="en-US" altLang="zh-CN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没有</a:t>
            </a:r>
            <a:r>
              <a:rPr lang="zh-CN" altLang="en-US" b="1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“保序性”</a:t>
            </a:r>
            <a:endParaRPr lang="en-US" altLang="zh-CN" b="1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E448796-5CE4-EC32-AA3B-7E5914F9C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en-US" altLang="zh-CN" smtClean="0"/>
              <a:pPr/>
              <a:t>24</a:t>
            </a:fld>
            <a:endParaRPr lang="en-US" altLang="zh-CN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765631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CD4BC0F4-CB33-C1C6-3457-8D403DFAB62A}"/>
              </a:ext>
            </a:extLst>
          </p:cNvPr>
          <p:cNvSpPr/>
          <p:nvPr/>
        </p:nvSpPr>
        <p:spPr>
          <a:xfrm>
            <a:off x="0" y="0"/>
            <a:ext cx="1507066" cy="6858000"/>
          </a:xfrm>
          <a:prstGeom prst="rect">
            <a:avLst/>
          </a:prstGeom>
          <a:gradFill>
            <a:gsLst>
              <a:gs pos="40000">
                <a:srgbClr val="D2E4F2"/>
              </a:gs>
              <a:gs pos="600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98000">
                <a:schemeClr val="accent1">
                  <a:lumMod val="75000"/>
                </a:schemeClr>
              </a:gs>
              <a:gs pos="100000">
                <a:srgbClr val="668CA8"/>
              </a:gs>
              <a:gs pos="100000">
                <a:schemeClr val="accent1">
                  <a:lumMod val="5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23C2032-5058-BC02-3E5A-636FDBBCA3DB}"/>
              </a:ext>
            </a:extLst>
          </p:cNvPr>
          <p:cNvSpPr/>
          <p:nvPr/>
        </p:nvSpPr>
        <p:spPr>
          <a:xfrm>
            <a:off x="-6037" y="4755740"/>
            <a:ext cx="1507065" cy="620773"/>
          </a:xfrm>
          <a:prstGeom prst="rect">
            <a:avLst/>
          </a:prstGeom>
          <a:solidFill>
            <a:srgbClr val="0851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chemeClr val="bg1"/>
                </a:solidFill>
                <a:latin typeface="+mj-ea"/>
                <a:ea typeface="+mj-ea"/>
              </a:rPr>
              <a:t>4. </a:t>
            </a:r>
            <a:r>
              <a:rPr lang="zh-CN" altLang="en-US" sz="1400" b="1" dirty="0">
                <a:solidFill>
                  <a:schemeClr val="bg1"/>
                </a:solidFill>
                <a:latin typeface="+mj-ea"/>
                <a:ea typeface="+mj-ea"/>
              </a:rPr>
              <a:t>项目亮点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737392" y="0"/>
            <a:ext cx="9304776" cy="584775"/>
          </a:xfrm>
        </p:spPr>
        <p:txBody>
          <a:bodyPr wrap="square">
            <a:normAutofit/>
          </a:bodyPr>
          <a:lstStyle/>
          <a:p>
            <a:pPr marL="457200" lvl="0" indent="-457200">
              <a:buFont typeface="Wingdings" panose="05000000000000000000" pitchFamily="2" charset="2"/>
              <a:buChar char="n"/>
            </a:pPr>
            <a:r>
              <a:rPr lang="zh-CN" altLang="en-US" sz="2800" dirty="0">
                <a:solidFill>
                  <a:srgbClr val="0851A6"/>
                </a:solidFill>
              </a:rPr>
              <a:t>保障保序性，消除传统仲裁的缺陷</a:t>
            </a:r>
            <a:endParaRPr lang="en-US" sz="2800" dirty="0">
              <a:solidFill>
                <a:srgbClr val="0851A6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0B2184D-894B-8E70-5BD4-3E8C815F6D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88" y="452525"/>
            <a:ext cx="1098290" cy="620773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CF771467-DC77-33CE-E78A-6BA4EF58EB0D}"/>
              </a:ext>
            </a:extLst>
          </p:cNvPr>
          <p:cNvSpPr/>
          <p:nvPr/>
        </p:nvSpPr>
        <p:spPr>
          <a:xfrm>
            <a:off x="6037" y="2840018"/>
            <a:ext cx="1507066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</a:rPr>
              <a:t>2. </a:t>
            </a:r>
            <a:r>
              <a:rPr lang="zh-CN" altLang="en-US" sz="1400" b="1" dirty="0">
                <a:solidFill>
                  <a:srgbClr val="0851A6"/>
                </a:solidFill>
              </a:rPr>
              <a:t>基本参数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36B76AF-02F2-8BD4-B9D5-EA9BED95805E}"/>
              </a:ext>
            </a:extLst>
          </p:cNvPr>
          <p:cNvSpPr/>
          <p:nvPr/>
        </p:nvSpPr>
        <p:spPr>
          <a:xfrm>
            <a:off x="-6038" y="3797879"/>
            <a:ext cx="1513103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</a:rPr>
              <a:t>3. </a:t>
            </a:r>
            <a:r>
              <a:rPr lang="zh-CN" altLang="en-US" sz="1400" b="1" dirty="0">
                <a:solidFill>
                  <a:srgbClr val="0851A6"/>
                </a:solidFill>
              </a:rPr>
              <a:t>项目基本框架</a:t>
            </a:r>
            <a:endParaRPr lang="zh-CN" altLang="en-US" sz="1400" b="1" dirty="0"/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67E851FB-3DF5-FC5B-D619-80EB9D17C19A}"/>
              </a:ext>
            </a:extLst>
          </p:cNvPr>
          <p:cNvCxnSpPr>
            <a:cxnSpLocks/>
          </p:cNvCxnSpPr>
          <p:nvPr/>
        </p:nvCxnSpPr>
        <p:spPr>
          <a:xfrm>
            <a:off x="1737393" y="664025"/>
            <a:ext cx="10089799" cy="0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>
            <a:extLst>
              <a:ext uri="{FF2B5EF4-FFF2-40B4-BE49-F238E27FC236}">
                <a16:creationId xmlns:a16="http://schemas.microsoft.com/office/drawing/2014/main" id="{4CC7F023-5A49-AEE6-1249-FC9CAC3F2432}"/>
              </a:ext>
            </a:extLst>
          </p:cNvPr>
          <p:cNvSpPr/>
          <p:nvPr/>
        </p:nvSpPr>
        <p:spPr>
          <a:xfrm>
            <a:off x="-1" y="1882157"/>
            <a:ext cx="1501029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  <a:latin typeface="+mj-ea"/>
                <a:ea typeface="+mj-ea"/>
              </a:rPr>
              <a:t>1. </a:t>
            </a:r>
            <a:r>
              <a:rPr lang="zh-CN" altLang="en-US" sz="1400" b="1" dirty="0">
                <a:solidFill>
                  <a:srgbClr val="0851A6"/>
                </a:solidFill>
                <a:latin typeface="+mj-ea"/>
                <a:ea typeface="+mj-ea"/>
              </a:rPr>
              <a:t>概述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48969466-2D27-CCF1-1397-803E4D226E80}"/>
              </a:ext>
            </a:extLst>
          </p:cNvPr>
          <p:cNvSpPr txBox="1"/>
          <p:nvPr/>
        </p:nvSpPr>
        <p:spPr>
          <a:xfrm>
            <a:off x="1913820" y="874070"/>
            <a:ext cx="7305854" cy="1296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en-US" b="1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时间戳请求与时间序列</a:t>
            </a:r>
            <a:endParaRPr lang="en-US" altLang="zh-CN" b="1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根据</a:t>
            </a:r>
            <a:r>
              <a:rPr lang="zh-CN" altLang="en-US" b="1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请求时间戳</a:t>
            </a:r>
            <a:r>
              <a:rPr lang="zh-CN" altLang="en-US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进行仲裁</a:t>
            </a:r>
            <a:endParaRPr lang="en-US" altLang="zh-CN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逻辑简单，不会造成额外的时延</a:t>
            </a:r>
            <a:endParaRPr lang="en-US" altLang="zh-CN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62F48801-9C01-A7B2-C999-FA1CC5EEA57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740" b="6499"/>
          <a:stretch/>
        </p:blipFill>
        <p:spPr>
          <a:xfrm>
            <a:off x="2314302" y="2281535"/>
            <a:ext cx="8935980" cy="4274234"/>
          </a:xfrm>
          <a:prstGeom prst="rect">
            <a:avLst/>
          </a:prstGeom>
        </p:spPr>
      </p:pic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F36C807-4B62-E432-44D9-42D5E20C9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en-US" altLang="zh-CN" smtClean="0"/>
              <a:pPr/>
              <a:t>25</a:t>
            </a:fld>
            <a:endParaRPr lang="en-US" altLang="zh-CN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23986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CD4BC0F4-CB33-C1C6-3457-8D403DFAB62A}"/>
              </a:ext>
            </a:extLst>
          </p:cNvPr>
          <p:cNvSpPr/>
          <p:nvPr/>
        </p:nvSpPr>
        <p:spPr>
          <a:xfrm>
            <a:off x="0" y="0"/>
            <a:ext cx="1507066" cy="6858000"/>
          </a:xfrm>
          <a:prstGeom prst="rect">
            <a:avLst/>
          </a:prstGeom>
          <a:gradFill>
            <a:gsLst>
              <a:gs pos="40000">
                <a:srgbClr val="D2E4F2"/>
              </a:gs>
              <a:gs pos="600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98000">
                <a:schemeClr val="accent1">
                  <a:lumMod val="75000"/>
                </a:schemeClr>
              </a:gs>
              <a:gs pos="100000">
                <a:srgbClr val="668CA8"/>
              </a:gs>
              <a:gs pos="100000">
                <a:schemeClr val="accent1">
                  <a:lumMod val="5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23C2032-5058-BC02-3E5A-636FDBBCA3DB}"/>
              </a:ext>
            </a:extLst>
          </p:cNvPr>
          <p:cNvSpPr/>
          <p:nvPr/>
        </p:nvSpPr>
        <p:spPr>
          <a:xfrm>
            <a:off x="-6037" y="4755740"/>
            <a:ext cx="1507065" cy="620773"/>
          </a:xfrm>
          <a:prstGeom prst="rect">
            <a:avLst/>
          </a:prstGeom>
          <a:solidFill>
            <a:srgbClr val="0851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chemeClr val="bg1"/>
                </a:solidFill>
                <a:latin typeface="+mj-ea"/>
                <a:ea typeface="+mj-ea"/>
              </a:rPr>
              <a:t>4. </a:t>
            </a:r>
            <a:r>
              <a:rPr lang="zh-CN" altLang="en-US" sz="1400" b="1" dirty="0">
                <a:solidFill>
                  <a:schemeClr val="bg1"/>
                </a:solidFill>
                <a:latin typeface="+mj-ea"/>
                <a:ea typeface="+mj-ea"/>
              </a:rPr>
              <a:t>项目亮点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737392" y="0"/>
            <a:ext cx="9304776" cy="584775"/>
          </a:xfrm>
        </p:spPr>
        <p:txBody>
          <a:bodyPr wrap="square">
            <a:normAutofit/>
          </a:bodyPr>
          <a:lstStyle/>
          <a:p>
            <a:pPr marL="457200" lvl="0" indent="-457200">
              <a:buFont typeface="Wingdings" panose="05000000000000000000" pitchFamily="2" charset="2"/>
              <a:buChar char="n"/>
            </a:pPr>
            <a:r>
              <a:rPr lang="zh-CN" altLang="en-US" sz="2800" dirty="0">
                <a:solidFill>
                  <a:srgbClr val="0851A6"/>
                </a:solidFill>
              </a:rPr>
              <a:t>“安抚”读取机制，进一步降低读出延迟</a:t>
            </a:r>
            <a:endParaRPr lang="en-US" sz="2800" dirty="0">
              <a:solidFill>
                <a:srgbClr val="0851A6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0B2184D-894B-8E70-5BD4-3E8C815F6D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88" y="452525"/>
            <a:ext cx="1098290" cy="620773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CF771467-DC77-33CE-E78A-6BA4EF58EB0D}"/>
              </a:ext>
            </a:extLst>
          </p:cNvPr>
          <p:cNvSpPr/>
          <p:nvPr/>
        </p:nvSpPr>
        <p:spPr>
          <a:xfrm>
            <a:off x="6037" y="2840018"/>
            <a:ext cx="1507066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</a:rPr>
              <a:t>2. </a:t>
            </a:r>
            <a:r>
              <a:rPr lang="zh-CN" altLang="en-US" sz="1400" b="1" dirty="0">
                <a:solidFill>
                  <a:srgbClr val="0851A6"/>
                </a:solidFill>
              </a:rPr>
              <a:t>基本参数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36B76AF-02F2-8BD4-B9D5-EA9BED95805E}"/>
              </a:ext>
            </a:extLst>
          </p:cNvPr>
          <p:cNvSpPr/>
          <p:nvPr/>
        </p:nvSpPr>
        <p:spPr>
          <a:xfrm>
            <a:off x="-6038" y="3797879"/>
            <a:ext cx="1513103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</a:rPr>
              <a:t>3. </a:t>
            </a:r>
            <a:r>
              <a:rPr lang="zh-CN" altLang="en-US" sz="1400" b="1" dirty="0">
                <a:solidFill>
                  <a:srgbClr val="0851A6"/>
                </a:solidFill>
              </a:rPr>
              <a:t>项目基本框架</a:t>
            </a:r>
            <a:endParaRPr lang="zh-CN" altLang="en-US" sz="1400" b="1" dirty="0"/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67E851FB-3DF5-FC5B-D619-80EB9D17C19A}"/>
              </a:ext>
            </a:extLst>
          </p:cNvPr>
          <p:cNvCxnSpPr>
            <a:cxnSpLocks/>
          </p:cNvCxnSpPr>
          <p:nvPr/>
        </p:nvCxnSpPr>
        <p:spPr>
          <a:xfrm>
            <a:off x="1737393" y="664025"/>
            <a:ext cx="10089799" cy="0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>
            <a:extLst>
              <a:ext uri="{FF2B5EF4-FFF2-40B4-BE49-F238E27FC236}">
                <a16:creationId xmlns:a16="http://schemas.microsoft.com/office/drawing/2014/main" id="{4CC7F023-5A49-AEE6-1249-FC9CAC3F2432}"/>
              </a:ext>
            </a:extLst>
          </p:cNvPr>
          <p:cNvSpPr/>
          <p:nvPr/>
        </p:nvSpPr>
        <p:spPr>
          <a:xfrm>
            <a:off x="-1" y="1882157"/>
            <a:ext cx="1501029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  <a:latin typeface="+mj-ea"/>
                <a:ea typeface="+mj-ea"/>
              </a:rPr>
              <a:t>1. </a:t>
            </a:r>
            <a:r>
              <a:rPr lang="zh-CN" altLang="en-US" sz="1400" b="1" dirty="0">
                <a:solidFill>
                  <a:srgbClr val="0851A6"/>
                </a:solidFill>
                <a:latin typeface="+mj-ea"/>
                <a:ea typeface="+mj-ea"/>
              </a:rPr>
              <a:t>概述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48969466-2D27-CCF1-1397-803E4D226E80}"/>
              </a:ext>
            </a:extLst>
          </p:cNvPr>
          <p:cNvSpPr txBox="1"/>
          <p:nvPr/>
        </p:nvSpPr>
        <p:spPr>
          <a:xfrm>
            <a:off x="1913820" y="874070"/>
            <a:ext cx="7305854" cy="1296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en-US" b="1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轮流满足读出冲突端口的请求</a:t>
            </a:r>
            <a:endParaRPr lang="en-US" altLang="zh-CN" b="1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每次读出一页，</a:t>
            </a:r>
            <a:r>
              <a:rPr lang="zh-CN" altLang="en-US" b="1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轮换到下个请求</a:t>
            </a:r>
            <a:endParaRPr lang="en-US" altLang="zh-CN" b="1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使得</a:t>
            </a: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ready</a:t>
            </a:r>
            <a:r>
              <a:rPr lang="zh-CN" altLang="en-US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拉高到获得有效数据（</a:t>
            </a:r>
            <a:r>
              <a:rPr lang="en-US" altLang="zh-CN" kern="100" dirty="0" err="1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rd_vld</a:t>
            </a:r>
            <a:r>
              <a:rPr lang="zh-CN" altLang="en-US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拉高）的上限延时</a:t>
            </a:r>
            <a:r>
              <a:rPr lang="zh-CN" altLang="en-US" b="1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大幅降低</a:t>
            </a:r>
            <a:endParaRPr lang="en-US" altLang="zh-CN" b="1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94CA957-DFD0-CBA1-1070-03D0811BFC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9761" y="2380751"/>
            <a:ext cx="8105061" cy="4228900"/>
          </a:xfrm>
          <a:prstGeom prst="rect">
            <a:avLst/>
          </a:prstGeom>
        </p:spPr>
      </p:pic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B78FFE6-A657-BD0F-A973-CE63AA9F3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en-US" altLang="zh-CN" smtClean="0"/>
              <a:pPr/>
              <a:t>26</a:t>
            </a:fld>
            <a:endParaRPr lang="en-US" altLang="zh-CN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87351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CD4BC0F4-CB33-C1C6-3457-8D403DFAB62A}"/>
              </a:ext>
            </a:extLst>
          </p:cNvPr>
          <p:cNvSpPr/>
          <p:nvPr/>
        </p:nvSpPr>
        <p:spPr>
          <a:xfrm>
            <a:off x="0" y="0"/>
            <a:ext cx="1507066" cy="6858000"/>
          </a:xfrm>
          <a:prstGeom prst="rect">
            <a:avLst/>
          </a:prstGeom>
          <a:gradFill>
            <a:gsLst>
              <a:gs pos="40000">
                <a:srgbClr val="D2E4F2"/>
              </a:gs>
              <a:gs pos="600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98000">
                <a:schemeClr val="accent1">
                  <a:lumMod val="75000"/>
                </a:schemeClr>
              </a:gs>
              <a:gs pos="100000">
                <a:srgbClr val="668CA8"/>
              </a:gs>
              <a:gs pos="100000">
                <a:schemeClr val="accent1">
                  <a:lumMod val="5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23C2032-5058-BC02-3E5A-636FDBBCA3DB}"/>
              </a:ext>
            </a:extLst>
          </p:cNvPr>
          <p:cNvSpPr/>
          <p:nvPr/>
        </p:nvSpPr>
        <p:spPr>
          <a:xfrm>
            <a:off x="-6037" y="4755740"/>
            <a:ext cx="1507065" cy="620773"/>
          </a:xfrm>
          <a:prstGeom prst="rect">
            <a:avLst/>
          </a:prstGeom>
          <a:solidFill>
            <a:srgbClr val="0851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chemeClr val="bg1"/>
                </a:solidFill>
                <a:latin typeface="+mj-ea"/>
                <a:ea typeface="+mj-ea"/>
              </a:rPr>
              <a:t>4. </a:t>
            </a:r>
            <a:r>
              <a:rPr lang="zh-CN" altLang="en-US" sz="1400" b="1" dirty="0">
                <a:solidFill>
                  <a:schemeClr val="bg1"/>
                </a:solidFill>
                <a:latin typeface="+mj-ea"/>
                <a:ea typeface="+mj-ea"/>
              </a:rPr>
              <a:t>项目亮点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737392" y="0"/>
            <a:ext cx="9304776" cy="584775"/>
          </a:xfrm>
        </p:spPr>
        <p:txBody>
          <a:bodyPr wrap="square">
            <a:normAutofit/>
          </a:bodyPr>
          <a:lstStyle/>
          <a:p>
            <a:pPr marL="457200" lvl="0" indent="-457200">
              <a:buFont typeface="Wingdings" panose="05000000000000000000" pitchFamily="2" charset="2"/>
              <a:buChar char="n"/>
            </a:pPr>
            <a:r>
              <a:rPr lang="zh-CN" altLang="en-US" sz="2800" dirty="0">
                <a:solidFill>
                  <a:srgbClr val="0851A6"/>
                </a:solidFill>
              </a:rPr>
              <a:t>基于掩码集的无需复杂计算的快速</a:t>
            </a:r>
            <a:r>
              <a:rPr lang="en-US" altLang="zh-CN" sz="2800" dirty="0">
                <a:solidFill>
                  <a:srgbClr val="0851A6"/>
                </a:solidFill>
              </a:rPr>
              <a:t>WRR</a:t>
            </a:r>
            <a:endParaRPr lang="en-US" sz="2800" dirty="0">
              <a:solidFill>
                <a:srgbClr val="0851A6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0B2184D-894B-8E70-5BD4-3E8C815F6D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88" y="452525"/>
            <a:ext cx="1098290" cy="620773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CF771467-DC77-33CE-E78A-6BA4EF58EB0D}"/>
              </a:ext>
            </a:extLst>
          </p:cNvPr>
          <p:cNvSpPr/>
          <p:nvPr/>
        </p:nvSpPr>
        <p:spPr>
          <a:xfrm>
            <a:off x="6037" y="2840018"/>
            <a:ext cx="1507066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</a:rPr>
              <a:t>2. </a:t>
            </a:r>
            <a:r>
              <a:rPr lang="zh-CN" altLang="en-US" sz="1400" b="1" dirty="0">
                <a:solidFill>
                  <a:srgbClr val="0851A6"/>
                </a:solidFill>
              </a:rPr>
              <a:t>基本参数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36B76AF-02F2-8BD4-B9D5-EA9BED95805E}"/>
              </a:ext>
            </a:extLst>
          </p:cNvPr>
          <p:cNvSpPr/>
          <p:nvPr/>
        </p:nvSpPr>
        <p:spPr>
          <a:xfrm>
            <a:off x="-6038" y="3797879"/>
            <a:ext cx="1513103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</a:rPr>
              <a:t>3. </a:t>
            </a:r>
            <a:r>
              <a:rPr lang="zh-CN" altLang="en-US" sz="1400" b="1" dirty="0">
                <a:solidFill>
                  <a:srgbClr val="0851A6"/>
                </a:solidFill>
              </a:rPr>
              <a:t>项目基本框架</a:t>
            </a:r>
            <a:endParaRPr lang="zh-CN" altLang="en-US" sz="1400" b="1" dirty="0"/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67E851FB-3DF5-FC5B-D619-80EB9D17C19A}"/>
              </a:ext>
            </a:extLst>
          </p:cNvPr>
          <p:cNvCxnSpPr>
            <a:cxnSpLocks/>
          </p:cNvCxnSpPr>
          <p:nvPr/>
        </p:nvCxnSpPr>
        <p:spPr>
          <a:xfrm>
            <a:off x="1737393" y="664025"/>
            <a:ext cx="10089799" cy="0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>
            <a:extLst>
              <a:ext uri="{FF2B5EF4-FFF2-40B4-BE49-F238E27FC236}">
                <a16:creationId xmlns:a16="http://schemas.microsoft.com/office/drawing/2014/main" id="{4CC7F023-5A49-AEE6-1249-FC9CAC3F2432}"/>
              </a:ext>
            </a:extLst>
          </p:cNvPr>
          <p:cNvSpPr/>
          <p:nvPr/>
        </p:nvSpPr>
        <p:spPr>
          <a:xfrm>
            <a:off x="-1" y="1882157"/>
            <a:ext cx="1501029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  <a:latin typeface="+mj-ea"/>
                <a:ea typeface="+mj-ea"/>
              </a:rPr>
              <a:t>1. </a:t>
            </a:r>
            <a:r>
              <a:rPr lang="zh-CN" altLang="en-US" sz="1400" b="1" dirty="0">
                <a:solidFill>
                  <a:srgbClr val="0851A6"/>
                </a:solidFill>
                <a:latin typeface="+mj-ea"/>
                <a:ea typeface="+mj-ea"/>
              </a:rPr>
              <a:t>概述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48969466-2D27-CCF1-1397-803E4D226E80}"/>
              </a:ext>
            </a:extLst>
          </p:cNvPr>
          <p:cNvSpPr txBox="1"/>
          <p:nvPr/>
        </p:nvSpPr>
        <p:spPr>
          <a:xfrm>
            <a:off x="1913820" y="874070"/>
            <a:ext cx="7305854" cy="1296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en-US" b="1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只依赖掩码集选取逻辑的快速</a:t>
            </a:r>
            <a:r>
              <a:rPr lang="en-US" altLang="zh-CN" b="1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WRR</a:t>
            </a: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b="1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无需任何复杂计算</a:t>
            </a:r>
            <a:r>
              <a:rPr lang="zh-CN" altLang="en-US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（如加权运算、移位运算等）</a:t>
            </a:r>
            <a:endParaRPr lang="en-US" altLang="zh-CN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预生成下一次读出数据包的队列号</a:t>
            </a:r>
            <a:endParaRPr lang="en-US" altLang="zh-CN" b="1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3AEDF95-0A7C-4ED0-8E5F-D5ADE381F9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7330" y="2200560"/>
            <a:ext cx="6869923" cy="4436183"/>
          </a:xfrm>
          <a:prstGeom prst="rect">
            <a:avLst/>
          </a:prstGeom>
        </p:spPr>
      </p:pic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D2B05D7-7590-AF7E-E33F-9077F383EF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en-US" altLang="zh-CN" smtClean="0"/>
              <a:pPr/>
              <a:t>27</a:t>
            </a:fld>
            <a:endParaRPr lang="en-US" altLang="zh-CN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319671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CD4BC0F4-CB33-C1C6-3457-8D403DFAB62A}"/>
              </a:ext>
            </a:extLst>
          </p:cNvPr>
          <p:cNvSpPr/>
          <p:nvPr/>
        </p:nvSpPr>
        <p:spPr>
          <a:xfrm>
            <a:off x="0" y="0"/>
            <a:ext cx="1507066" cy="6858000"/>
          </a:xfrm>
          <a:prstGeom prst="rect">
            <a:avLst/>
          </a:prstGeom>
          <a:gradFill>
            <a:gsLst>
              <a:gs pos="40000">
                <a:srgbClr val="D2E4F2"/>
              </a:gs>
              <a:gs pos="600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98000">
                <a:schemeClr val="accent1">
                  <a:lumMod val="75000"/>
                </a:schemeClr>
              </a:gs>
              <a:gs pos="100000">
                <a:srgbClr val="668CA8"/>
              </a:gs>
              <a:gs pos="100000">
                <a:schemeClr val="accent1">
                  <a:lumMod val="5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23C2032-5058-BC02-3E5A-636FDBBCA3DB}"/>
              </a:ext>
            </a:extLst>
          </p:cNvPr>
          <p:cNvSpPr/>
          <p:nvPr/>
        </p:nvSpPr>
        <p:spPr>
          <a:xfrm>
            <a:off x="-6037" y="4755740"/>
            <a:ext cx="1507065" cy="620773"/>
          </a:xfrm>
          <a:prstGeom prst="rect">
            <a:avLst/>
          </a:prstGeom>
          <a:solidFill>
            <a:srgbClr val="0851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chemeClr val="bg1"/>
                </a:solidFill>
                <a:latin typeface="+mj-ea"/>
                <a:ea typeface="+mj-ea"/>
              </a:rPr>
              <a:t>4. </a:t>
            </a:r>
            <a:r>
              <a:rPr lang="zh-CN" altLang="en-US" sz="1400" b="1" dirty="0">
                <a:solidFill>
                  <a:schemeClr val="bg1"/>
                </a:solidFill>
                <a:latin typeface="+mj-ea"/>
                <a:ea typeface="+mj-ea"/>
              </a:rPr>
              <a:t>项目亮点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737392" y="0"/>
            <a:ext cx="9304776" cy="584775"/>
          </a:xfrm>
        </p:spPr>
        <p:txBody>
          <a:bodyPr wrap="square">
            <a:normAutofit/>
          </a:bodyPr>
          <a:lstStyle/>
          <a:p>
            <a:pPr marL="457200" lvl="0" indent="-457200">
              <a:buFont typeface="Wingdings" panose="05000000000000000000" pitchFamily="2" charset="2"/>
              <a:buChar char="n"/>
            </a:pPr>
            <a:r>
              <a:rPr lang="zh-CN" altLang="en-US" sz="2800" dirty="0">
                <a:solidFill>
                  <a:srgbClr val="0851A6"/>
                </a:solidFill>
              </a:rPr>
              <a:t>并行汉明校验，实现单周期编码解码</a:t>
            </a:r>
            <a:endParaRPr lang="en-US" sz="2800" dirty="0">
              <a:solidFill>
                <a:srgbClr val="0851A6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0B2184D-894B-8E70-5BD4-3E8C815F6D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88" y="452525"/>
            <a:ext cx="1098290" cy="620773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CF771467-DC77-33CE-E78A-6BA4EF58EB0D}"/>
              </a:ext>
            </a:extLst>
          </p:cNvPr>
          <p:cNvSpPr/>
          <p:nvPr/>
        </p:nvSpPr>
        <p:spPr>
          <a:xfrm>
            <a:off x="6037" y="2840018"/>
            <a:ext cx="1507066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</a:rPr>
              <a:t>2. </a:t>
            </a:r>
            <a:r>
              <a:rPr lang="zh-CN" altLang="en-US" sz="1400" b="1" dirty="0">
                <a:solidFill>
                  <a:srgbClr val="0851A6"/>
                </a:solidFill>
              </a:rPr>
              <a:t>基本参数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36B76AF-02F2-8BD4-B9D5-EA9BED95805E}"/>
              </a:ext>
            </a:extLst>
          </p:cNvPr>
          <p:cNvSpPr/>
          <p:nvPr/>
        </p:nvSpPr>
        <p:spPr>
          <a:xfrm>
            <a:off x="-6038" y="3797879"/>
            <a:ext cx="1513103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</a:rPr>
              <a:t>3. </a:t>
            </a:r>
            <a:r>
              <a:rPr lang="zh-CN" altLang="en-US" sz="1400" b="1" dirty="0">
                <a:solidFill>
                  <a:srgbClr val="0851A6"/>
                </a:solidFill>
              </a:rPr>
              <a:t>项目基本框架</a:t>
            </a:r>
            <a:endParaRPr lang="zh-CN" altLang="en-US" sz="1400" b="1" dirty="0"/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67E851FB-3DF5-FC5B-D619-80EB9D17C19A}"/>
              </a:ext>
            </a:extLst>
          </p:cNvPr>
          <p:cNvCxnSpPr>
            <a:cxnSpLocks/>
          </p:cNvCxnSpPr>
          <p:nvPr/>
        </p:nvCxnSpPr>
        <p:spPr>
          <a:xfrm>
            <a:off x="1737393" y="664025"/>
            <a:ext cx="10089799" cy="0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>
            <a:extLst>
              <a:ext uri="{FF2B5EF4-FFF2-40B4-BE49-F238E27FC236}">
                <a16:creationId xmlns:a16="http://schemas.microsoft.com/office/drawing/2014/main" id="{4CC7F023-5A49-AEE6-1249-FC9CAC3F2432}"/>
              </a:ext>
            </a:extLst>
          </p:cNvPr>
          <p:cNvSpPr/>
          <p:nvPr/>
        </p:nvSpPr>
        <p:spPr>
          <a:xfrm>
            <a:off x="-1" y="1882157"/>
            <a:ext cx="1501029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  <a:latin typeface="+mj-ea"/>
                <a:ea typeface="+mj-ea"/>
              </a:rPr>
              <a:t>1. </a:t>
            </a:r>
            <a:r>
              <a:rPr lang="zh-CN" altLang="en-US" sz="1400" b="1" dirty="0">
                <a:solidFill>
                  <a:srgbClr val="0851A6"/>
                </a:solidFill>
                <a:latin typeface="+mj-ea"/>
                <a:ea typeface="+mj-ea"/>
              </a:rPr>
              <a:t>概述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48969466-2D27-CCF1-1397-803E4D226E80}"/>
              </a:ext>
            </a:extLst>
          </p:cNvPr>
          <p:cNvSpPr txBox="1"/>
          <p:nvPr/>
        </p:nvSpPr>
        <p:spPr>
          <a:xfrm>
            <a:off x="1913820" y="874070"/>
            <a:ext cx="4486980" cy="1296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en-US" b="1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并行化异或运算的汉明校验</a:t>
            </a:r>
            <a:endParaRPr lang="en-US" altLang="zh-CN" b="1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仅需</a:t>
            </a: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6</a:t>
            </a:r>
            <a:r>
              <a:rPr lang="zh-CN" altLang="en-US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层</a:t>
            </a: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XOR</a:t>
            </a:r>
            <a:r>
              <a:rPr lang="zh-CN" altLang="en-US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的时间，可视为</a:t>
            </a:r>
            <a:r>
              <a:rPr lang="zh-CN" altLang="en-US" b="1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组合逻辑</a:t>
            </a:r>
            <a:endParaRPr lang="en-US" altLang="zh-CN" b="1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单周期内完成编码与解码</a:t>
            </a:r>
            <a:endParaRPr lang="en-US" altLang="zh-CN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03A1C35-AF8E-F76F-069E-ABE5323907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3542" y="5186256"/>
            <a:ext cx="4545234" cy="159534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648C6BFB-D59B-5581-3A9D-092ED18F76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75444" y="1377905"/>
            <a:ext cx="4318651" cy="5341617"/>
          </a:xfrm>
          <a:prstGeom prst="rect">
            <a:avLst/>
          </a:prstGeom>
        </p:spPr>
      </p:pic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0B0933F-E4C1-4BD2-DAF0-D7082DCFE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en-US" altLang="zh-CN" smtClean="0"/>
              <a:pPr/>
              <a:t>28</a:t>
            </a:fld>
            <a:endParaRPr lang="en-US" altLang="zh-CN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98236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CD4BC0F4-CB33-C1C6-3457-8D403DFAB62A}"/>
              </a:ext>
            </a:extLst>
          </p:cNvPr>
          <p:cNvSpPr/>
          <p:nvPr/>
        </p:nvSpPr>
        <p:spPr>
          <a:xfrm>
            <a:off x="0" y="0"/>
            <a:ext cx="1507066" cy="6858000"/>
          </a:xfrm>
          <a:prstGeom prst="rect">
            <a:avLst/>
          </a:prstGeom>
          <a:gradFill>
            <a:gsLst>
              <a:gs pos="40000">
                <a:srgbClr val="D2E4F2"/>
              </a:gs>
              <a:gs pos="600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98000">
                <a:schemeClr val="accent1">
                  <a:lumMod val="75000"/>
                </a:schemeClr>
              </a:gs>
              <a:gs pos="100000">
                <a:srgbClr val="668CA8"/>
              </a:gs>
              <a:gs pos="100000">
                <a:schemeClr val="accent1">
                  <a:lumMod val="5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23C2032-5058-BC02-3E5A-636FDBBCA3DB}"/>
              </a:ext>
            </a:extLst>
          </p:cNvPr>
          <p:cNvSpPr/>
          <p:nvPr/>
        </p:nvSpPr>
        <p:spPr>
          <a:xfrm>
            <a:off x="-6037" y="4755740"/>
            <a:ext cx="1507065" cy="620773"/>
          </a:xfrm>
          <a:prstGeom prst="rect">
            <a:avLst/>
          </a:prstGeom>
          <a:solidFill>
            <a:srgbClr val="0851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chemeClr val="bg1"/>
                </a:solidFill>
                <a:latin typeface="+mj-ea"/>
                <a:ea typeface="+mj-ea"/>
              </a:rPr>
              <a:t>4. </a:t>
            </a:r>
            <a:r>
              <a:rPr lang="zh-CN" altLang="en-US" sz="1400" b="1" dirty="0">
                <a:solidFill>
                  <a:schemeClr val="bg1"/>
                </a:solidFill>
                <a:latin typeface="+mj-ea"/>
                <a:ea typeface="+mj-ea"/>
              </a:rPr>
              <a:t>项目亮点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737392" y="0"/>
            <a:ext cx="9304776" cy="584775"/>
          </a:xfrm>
        </p:spPr>
        <p:txBody>
          <a:bodyPr wrap="square">
            <a:normAutofit/>
          </a:bodyPr>
          <a:lstStyle/>
          <a:p>
            <a:pPr marL="457200" lvl="0" indent="-457200">
              <a:buFont typeface="Wingdings" panose="05000000000000000000" pitchFamily="2" charset="2"/>
              <a:buChar char="n"/>
            </a:pPr>
            <a:r>
              <a:rPr lang="zh-CN" altLang="en-US" sz="2800" dirty="0">
                <a:solidFill>
                  <a:srgbClr val="0851A6"/>
                </a:solidFill>
              </a:rPr>
              <a:t>其他亮点</a:t>
            </a:r>
            <a:endParaRPr lang="en-US" sz="2800" dirty="0">
              <a:solidFill>
                <a:srgbClr val="0851A6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0B2184D-894B-8E70-5BD4-3E8C815F6D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88" y="452525"/>
            <a:ext cx="1098290" cy="620773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CF771467-DC77-33CE-E78A-6BA4EF58EB0D}"/>
              </a:ext>
            </a:extLst>
          </p:cNvPr>
          <p:cNvSpPr/>
          <p:nvPr/>
        </p:nvSpPr>
        <p:spPr>
          <a:xfrm>
            <a:off x="6037" y="2840018"/>
            <a:ext cx="1507066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</a:rPr>
              <a:t>2. </a:t>
            </a:r>
            <a:r>
              <a:rPr lang="zh-CN" altLang="en-US" sz="1400" b="1" dirty="0">
                <a:solidFill>
                  <a:srgbClr val="0851A6"/>
                </a:solidFill>
              </a:rPr>
              <a:t>基本参数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36B76AF-02F2-8BD4-B9D5-EA9BED95805E}"/>
              </a:ext>
            </a:extLst>
          </p:cNvPr>
          <p:cNvSpPr/>
          <p:nvPr/>
        </p:nvSpPr>
        <p:spPr>
          <a:xfrm>
            <a:off x="-6038" y="3797879"/>
            <a:ext cx="1513103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</a:rPr>
              <a:t>3. </a:t>
            </a:r>
            <a:r>
              <a:rPr lang="zh-CN" altLang="en-US" sz="1400" b="1" dirty="0">
                <a:solidFill>
                  <a:srgbClr val="0851A6"/>
                </a:solidFill>
              </a:rPr>
              <a:t>项目基本框架</a:t>
            </a:r>
            <a:endParaRPr lang="zh-CN" altLang="en-US" sz="1400" b="1" dirty="0"/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67E851FB-3DF5-FC5B-D619-80EB9D17C19A}"/>
              </a:ext>
            </a:extLst>
          </p:cNvPr>
          <p:cNvCxnSpPr>
            <a:cxnSpLocks/>
          </p:cNvCxnSpPr>
          <p:nvPr/>
        </p:nvCxnSpPr>
        <p:spPr>
          <a:xfrm>
            <a:off x="1737393" y="664025"/>
            <a:ext cx="10089799" cy="0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>
            <a:extLst>
              <a:ext uri="{FF2B5EF4-FFF2-40B4-BE49-F238E27FC236}">
                <a16:creationId xmlns:a16="http://schemas.microsoft.com/office/drawing/2014/main" id="{4CC7F023-5A49-AEE6-1249-FC9CAC3F2432}"/>
              </a:ext>
            </a:extLst>
          </p:cNvPr>
          <p:cNvSpPr/>
          <p:nvPr/>
        </p:nvSpPr>
        <p:spPr>
          <a:xfrm>
            <a:off x="-1" y="1882157"/>
            <a:ext cx="1501029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  <a:latin typeface="+mj-ea"/>
                <a:ea typeface="+mj-ea"/>
              </a:rPr>
              <a:t>1. </a:t>
            </a:r>
            <a:r>
              <a:rPr lang="zh-CN" altLang="en-US" sz="1400" b="1" dirty="0">
                <a:solidFill>
                  <a:srgbClr val="0851A6"/>
                </a:solidFill>
                <a:latin typeface="+mj-ea"/>
                <a:ea typeface="+mj-ea"/>
              </a:rPr>
              <a:t>概述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48969466-2D27-CCF1-1397-803E4D226E80}"/>
              </a:ext>
            </a:extLst>
          </p:cNvPr>
          <p:cNvSpPr txBox="1"/>
          <p:nvPr/>
        </p:nvSpPr>
        <p:spPr>
          <a:xfrm>
            <a:off x="1913819" y="874070"/>
            <a:ext cx="5413993" cy="1712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代码注释齐全，命名规范，逻辑状态机化</a:t>
            </a: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采用</a:t>
            </a: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feature</a:t>
            </a:r>
            <a:r>
              <a:rPr lang="zh-CN" altLang="en-US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验方式，使得</a:t>
            </a: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Hydra</a:t>
            </a:r>
            <a:r>
              <a:rPr lang="zh-CN" altLang="en-US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在绝大多数情况下具有良好的鲁棒性</a:t>
            </a:r>
            <a:endParaRPr lang="en-US" altLang="zh-CN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详细的技术文档，每个实现细节都有清晰说明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53F6DCC-5022-6A61-D57B-8E0269B57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en-US" altLang="zh-CN" smtClean="0"/>
              <a:pPr/>
              <a:t>29</a:t>
            </a:fld>
            <a:endParaRPr lang="en-US" altLang="zh-CN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CEBC91FF-1A31-FFAF-B059-4D6C8DBACE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9863" y="2796249"/>
            <a:ext cx="4335326" cy="290524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BF88963B-17B2-6AFE-C310-5C8FBD55067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037"/>
          <a:stretch/>
        </p:blipFill>
        <p:spPr bwMode="auto">
          <a:xfrm>
            <a:off x="1913819" y="4137962"/>
            <a:ext cx="6401370" cy="258437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D699609-E5A8-089A-8135-492A7CA73A0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3996" y="961752"/>
            <a:ext cx="3369532" cy="546285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077711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CD4BC0F4-CB33-C1C6-3457-8D403DFAB62A}"/>
              </a:ext>
            </a:extLst>
          </p:cNvPr>
          <p:cNvSpPr/>
          <p:nvPr/>
        </p:nvSpPr>
        <p:spPr>
          <a:xfrm>
            <a:off x="0" y="0"/>
            <a:ext cx="1507066" cy="6858000"/>
          </a:xfrm>
          <a:prstGeom prst="rect">
            <a:avLst/>
          </a:prstGeom>
          <a:gradFill>
            <a:gsLst>
              <a:gs pos="40000">
                <a:srgbClr val="D2E4F2"/>
              </a:gs>
              <a:gs pos="600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98000">
                <a:schemeClr val="accent1">
                  <a:lumMod val="75000"/>
                </a:schemeClr>
              </a:gs>
              <a:gs pos="100000">
                <a:srgbClr val="668CA8"/>
              </a:gs>
              <a:gs pos="100000">
                <a:schemeClr val="accent1">
                  <a:lumMod val="5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C90AE8D-586E-B060-62CB-D890204FD37C}"/>
              </a:ext>
            </a:extLst>
          </p:cNvPr>
          <p:cNvSpPr/>
          <p:nvPr/>
        </p:nvSpPr>
        <p:spPr>
          <a:xfrm>
            <a:off x="0" y="1882157"/>
            <a:ext cx="1513103" cy="620773"/>
          </a:xfrm>
          <a:prstGeom prst="rect">
            <a:avLst/>
          </a:prstGeom>
          <a:solidFill>
            <a:srgbClr val="0851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chemeClr val="bg1"/>
                </a:solidFill>
                <a:latin typeface="+mj-ea"/>
                <a:ea typeface="+mj-ea"/>
              </a:rPr>
              <a:t>1. </a:t>
            </a:r>
            <a:r>
              <a:rPr lang="zh-CN" altLang="en-US" sz="1400" b="1" dirty="0">
                <a:solidFill>
                  <a:schemeClr val="bg1"/>
                </a:solidFill>
                <a:latin typeface="+mj-ea"/>
                <a:ea typeface="+mj-ea"/>
              </a:rPr>
              <a:t>概述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737393" y="0"/>
            <a:ext cx="4495800" cy="584775"/>
          </a:xfrm>
        </p:spPr>
        <p:txBody>
          <a:bodyPr wrap="square">
            <a:normAutofit/>
          </a:bodyPr>
          <a:lstStyle/>
          <a:p>
            <a:pPr marL="457200" lvl="0" indent="-457200">
              <a:buFont typeface="Wingdings" panose="05000000000000000000" pitchFamily="2" charset="2"/>
              <a:buChar char="n"/>
            </a:pPr>
            <a:r>
              <a:rPr lang="zh-CN" altLang="en-US" sz="2800" dirty="0">
                <a:solidFill>
                  <a:srgbClr val="0851A6"/>
                </a:solidFill>
              </a:rPr>
              <a:t>概述</a:t>
            </a:r>
            <a:endParaRPr lang="en-US" sz="2800" dirty="0">
              <a:solidFill>
                <a:srgbClr val="0851A6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0B2184D-894B-8E70-5BD4-3E8C815F6D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88" y="452525"/>
            <a:ext cx="1098290" cy="620773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8A87BA1C-3B4C-11F9-5B1A-B14254609F78}"/>
              </a:ext>
            </a:extLst>
          </p:cNvPr>
          <p:cNvSpPr/>
          <p:nvPr/>
        </p:nvSpPr>
        <p:spPr>
          <a:xfrm>
            <a:off x="6037" y="2840182"/>
            <a:ext cx="1507066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  <a:latin typeface="+mj-ea"/>
                <a:ea typeface="+mj-ea"/>
              </a:rPr>
              <a:t>2. </a:t>
            </a:r>
            <a:r>
              <a:rPr lang="zh-CN" altLang="en-US" sz="1400" b="1" dirty="0">
                <a:solidFill>
                  <a:srgbClr val="0851A6"/>
                </a:solidFill>
                <a:latin typeface="+mj-ea"/>
                <a:ea typeface="+mj-ea"/>
              </a:rPr>
              <a:t>基本参数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CF771467-DC77-33CE-E78A-6BA4EF58EB0D}"/>
              </a:ext>
            </a:extLst>
          </p:cNvPr>
          <p:cNvSpPr/>
          <p:nvPr/>
        </p:nvSpPr>
        <p:spPr>
          <a:xfrm>
            <a:off x="6037" y="3797879"/>
            <a:ext cx="1507066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</a:rPr>
              <a:t>3. </a:t>
            </a:r>
            <a:r>
              <a:rPr lang="zh-CN" altLang="en-US" sz="1400" b="1" dirty="0">
                <a:solidFill>
                  <a:srgbClr val="0851A6"/>
                </a:solidFill>
              </a:rPr>
              <a:t>项目基本框架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36B76AF-02F2-8BD4-B9D5-EA9BED95805E}"/>
              </a:ext>
            </a:extLst>
          </p:cNvPr>
          <p:cNvSpPr/>
          <p:nvPr/>
        </p:nvSpPr>
        <p:spPr>
          <a:xfrm>
            <a:off x="0" y="4755576"/>
            <a:ext cx="1513103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</a:rPr>
              <a:t>4. </a:t>
            </a:r>
            <a:r>
              <a:rPr lang="zh-CN" altLang="en-US" sz="1400" b="1" dirty="0">
                <a:solidFill>
                  <a:srgbClr val="0851A6"/>
                </a:solidFill>
              </a:rPr>
              <a:t>项目亮点</a:t>
            </a:r>
            <a:endParaRPr lang="zh-CN" altLang="en-US" sz="1400" b="1" dirty="0"/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67E851FB-3DF5-FC5B-D619-80EB9D17C19A}"/>
              </a:ext>
            </a:extLst>
          </p:cNvPr>
          <p:cNvCxnSpPr>
            <a:cxnSpLocks/>
          </p:cNvCxnSpPr>
          <p:nvPr/>
        </p:nvCxnSpPr>
        <p:spPr>
          <a:xfrm>
            <a:off x="1737393" y="664025"/>
            <a:ext cx="10089799" cy="0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8A7B0B15-87B9-9BB7-AC2A-437D20CED694}"/>
              </a:ext>
            </a:extLst>
          </p:cNvPr>
          <p:cNvSpPr txBox="1"/>
          <p:nvPr/>
        </p:nvSpPr>
        <p:spPr>
          <a:xfrm>
            <a:off x="1913821" y="1132244"/>
            <a:ext cx="4182179" cy="19014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管理</a:t>
            </a:r>
            <a:r>
              <a:rPr lang="en-US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16</a:t>
            </a:r>
            <a:r>
              <a:rPr lang="zh-CN" altLang="en-US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个端口</a:t>
            </a:r>
            <a:r>
              <a:rPr lang="zh-CN" altLang="en-US" sz="1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独立同时</a:t>
            </a:r>
            <a:r>
              <a:rPr lang="zh-CN" altLang="en-US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读写</a:t>
            </a:r>
            <a:r>
              <a:rPr lang="en-US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32</a:t>
            </a:r>
            <a:r>
              <a:rPr lang="zh-CN" altLang="en-US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块</a:t>
            </a:r>
            <a:r>
              <a:rPr lang="en-US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SRAM</a:t>
            </a:r>
            <a:endParaRPr lang="zh-CN" altLang="en-US" sz="16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每端口</a:t>
            </a:r>
            <a:r>
              <a:rPr lang="en-US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8</a:t>
            </a:r>
            <a:r>
              <a:rPr lang="zh-CN" altLang="en-US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个队列按优先级调度数据包</a:t>
            </a:r>
          </a:p>
          <a:p>
            <a:pPr marL="342900" lvl="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所有端口所有队列</a:t>
            </a:r>
            <a:r>
              <a:rPr lang="zh-CN" altLang="en-US" sz="1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动态分配缓存</a:t>
            </a:r>
            <a:endParaRPr lang="zh-CN" altLang="en-US" sz="16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对</a:t>
            </a:r>
            <a:r>
              <a:rPr lang="en-US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SRAM</a:t>
            </a:r>
            <a:r>
              <a:rPr lang="zh-CN" altLang="en-US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存储的数据进行</a:t>
            </a:r>
            <a:r>
              <a:rPr lang="en-US" altLang="zh-CN" sz="1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SEC</a:t>
            </a:r>
            <a:r>
              <a:rPr lang="zh-CN" altLang="en-US" sz="1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数据校验</a:t>
            </a:r>
            <a:endParaRPr lang="zh-CN" altLang="en-US" sz="16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提供严格优先级、</a:t>
            </a:r>
            <a:r>
              <a:rPr lang="en-US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WRR</a:t>
            </a:r>
            <a:r>
              <a:rPr lang="zh-CN" altLang="en-US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两种调度模式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F1CC6158-8660-02A2-558A-9C2582180547}"/>
              </a:ext>
            </a:extLst>
          </p:cNvPr>
          <p:cNvSpPr txBox="1"/>
          <p:nvPr/>
        </p:nvSpPr>
        <p:spPr>
          <a:xfrm>
            <a:off x="3066590" y="762912"/>
            <a:ext cx="1538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zh-CN" sz="1800" b="1" dirty="0">
                <a:effectLst/>
                <a:latin typeface="+mj-ea"/>
                <a:ea typeface="+mj-ea"/>
                <a:cs typeface="Times New Roman" panose="02020603050405020304" pitchFamily="18" charset="0"/>
              </a:rPr>
              <a:t>基础功能</a:t>
            </a:r>
            <a:endParaRPr lang="en-US" altLang="zh-CN" sz="1800" b="1" dirty="0">
              <a:effectLst/>
              <a:latin typeface="+mj-ea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27184060-EDEE-9EE7-BF63-02B498C06D8C}"/>
              </a:ext>
            </a:extLst>
          </p:cNvPr>
          <p:cNvSpPr txBox="1"/>
          <p:nvPr/>
        </p:nvSpPr>
        <p:spPr>
          <a:xfrm>
            <a:off x="8150991" y="762912"/>
            <a:ext cx="1538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latin typeface="+mj-ea"/>
                <a:ea typeface="+mj-ea"/>
                <a:cs typeface="Times New Roman" panose="02020603050405020304" pitchFamily="18" charset="0"/>
              </a:rPr>
              <a:t>设计亮点</a:t>
            </a:r>
            <a:endParaRPr lang="zh-CN" altLang="en-US" b="1" dirty="0">
              <a:latin typeface="+mj-ea"/>
              <a:ea typeface="+mj-ea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3A8EC630-33EB-078C-67CE-9C25A4602F12}"/>
              </a:ext>
            </a:extLst>
          </p:cNvPr>
          <p:cNvSpPr txBox="1"/>
          <p:nvPr/>
        </p:nvSpPr>
        <p:spPr>
          <a:xfrm>
            <a:off x="6164250" y="1132244"/>
            <a:ext cx="5929425" cy="41174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改进</a:t>
            </a:r>
            <a:r>
              <a:rPr lang="en-US" altLang="zh-CN" sz="1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Crossbar</a:t>
            </a:r>
            <a:r>
              <a:rPr lang="zh-CN" altLang="en-US" sz="1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架构交换机</a:t>
            </a:r>
            <a:r>
              <a:rPr lang="zh-CN" altLang="en-US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的诸多缺陷</a:t>
            </a:r>
          </a:p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引入跳转表的思想，</a:t>
            </a:r>
            <a:r>
              <a:rPr lang="zh-CN" altLang="en-US" sz="1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大幅降低</a:t>
            </a:r>
            <a:r>
              <a:rPr lang="zh-CN" altLang="en-US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维护队列所需资源，</a:t>
            </a:r>
            <a:r>
              <a:rPr lang="zh-CN" altLang="en-US" sz="1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解除队列</a:t>
            </a:r>
            <a:br>
              <a:rPr lang="en-US" altLang="zh-CN" sz="1600" b="1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</a:br>
            <a:r>
              <a:rPr lang="zh-CN" altLang="en-US" sz="1600" b="1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数据量限制</a:t>
            </a:r>
            <a:endParaRPr lang="zh-CN" altLang="en-US" sz="16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采用特殊的匹配机制，</a:t>
            </a:r>
            <a:r>
              <a:rPr lang="zh-CN" altLang="en-US" sz="1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大幅降低</a:t>
            </a:r>
            <a:r>
              <a:rPr lang="zh-CN" altLang="en-US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读出冲突导致的延迟</a:t>
            </a:r>
          </a:p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添加暂停传输信号，支持</a:t>
            </a:r>
            <a:r>
              <a:rPr lang="zh-CN" altLang="en-US" sz="1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断点续传</a:t>
            </a:r>
            <a:endParaRPr lang="zh-CN" altLang="en-US" sz="16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基于</a:t>
            </a:r>
            <a:r>
              <a:rPr lang="zh-CN" altLang="en-US" sz="1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尾部预测</a:t>
            </a:r>
            <a:r>
              <a:rPr lang="zh-CN" altLang="en-US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的快速拼接，支持</a:t>
            </a:r>
            <a:r>
              <a:rPr lang="zh-CN" altLang="en-US" sz="1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单数据包级别的边读边写</a:t>
            </a:r>
            <a:endParaRPr lang="zh-CN" altLang="en-US" sz="16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多种</a:t>
            </a:r>
            <a:r>
              <a:rPr lang="zh-CN" altLang="en-US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匹配模式支持，集合</a:t>
            </a:r>
            <a:r>
              <a:rPr lang="zh-CN" altLang="en-US" sz="1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动静态分配</a:t>
            </a:r>
            <a:r>
              <a:rPr lang="zh-CN" altLang="en-US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功能于一体</a:t>
            </a:r>
          </a:p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高度</a:t>
            </a:r>
            <a:r>
              <a:rPr lang="zh-CN" altLang="en-US" sz="1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保序</a:t>
            </a:r>
            <a:r>
              <a:rPr lang="zh-CN" altLang="en-US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，消除传统仲裁缺陷</a:t>
            </a:r>
          </a:p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采用</a:t>
            </a:r>
            <a:r>
              <a:rPr lang="zh-CN" altLang="en-US" sz="1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位掩码</a:t>
            </a:r>
            <a:r>
              <a:rPr lang="zh-CN" altLang="en-US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实现极低复杂度</a:t>
            </a:r>
            <a:r>
              <a:rPr lang="en-US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WRR</a:t>
            </a:r>
            <a:endParaRPr lang="zh-CN" altLang="en-US" sz="16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并行优化</a:t>
            </a:r>
            <a:r>
              <a:rPr lang="zh-CN" altLang="en-US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的数据校验</a:t>
            </a:r>
            <a:endParaRPr lang="en-US" altLang="zh-CN" sz="16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16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……</a:t>
            </a:r>
            <a:endParaRPr lang="zh-CN" altLang="en-US" sz="16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80FDA264-746D-6016-D164-F10BC76D05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8019" y="3150568"/>
            <a:ext cx="3234548" cy="346489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C1CD5E83-07BC-2E21-8889-B58F37B7E3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8437" y="4023175"/>
            <a:ext cx="2038755" cy="204402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C768830-5ABA-7592-A514-4B36F9867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en-US" altLang="zh-CN" smtClean="0"/>
              <a:pPr/>
              <a:t>3</a:t>
            </a:fld>
            <a:endParaRPr lang="en-US" altLang="zh-CN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871707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CD4BC0F4-CB33-C1C6-3457-8D403DFAB62A}"/>
              </a:ext>
            </a:extLst>
          </p:cNvPr>
          <p:cNvSpPr/>
          <p:nvPr/>
        </p:nvSpPr>
        <p:spPr>
          <a:xfrm>
            <a:off x="0" y="0"/>
            <a:ext cx="1507066" cy="6858000"/>
          </a:xfrm>
          <a:prstGeom prst="rect">
            <a:avLst/>
          </a:prstGeom>
          <a:gradFill>
            <a:gsLst>
              <a:gs pos="40000">
                <a:srgbClr val="D2E4F2"/>
              </a:gs>
              <a:gs pos="600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98000">
                <a:schemeClr val="accent1">
                  <a:lumMod val="75000"/>
                </a:schemeClr>
              </a:gs>
              <a:gs pos="100000">
                <a:srgbClr val="668CA8"/>
              </a:gs>
              <a:gs pos="100000">
                <a:schemeClr val="accent1">
                  <a:lumMod val="5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23C2032-5058-BC02-3E5A-636FDBBCA3DB}"/>
              </a:ext>
            </a:extLst>
          </p:cNvPr>
          <p:cNvSpPr/>
          <p:nvPr/>
        </p:nvSpPr>
        <p:spPr>
          <a:xfrm>
            <a:off x="-6037" y="4755740"/>
            <a:ext cx="1507065" cy="620773"/>
          </a:xfrm>
          <a:prstGeom prst="rect">
            <a:avLst/>
          </a:prstGeom>
          <a:solidFill>
            <a:srgbClr val="0851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chemeClr val="bg1"/>
                </a:solidFill>
                <a:latin typeface="+mj-ea"/>
                <a:ea typeface="+mj-ea"/>
              </a:rPr>
              <a:t>4. </a:t>
            </a:r>
            <a:r>
              <a:rPr lang="zh-CN" altLang="en-US" sz="1400" b="1" dirty="0">
                <a:solidFill>
                  <a:schemeClr val="bg1"/>
                </a:solidFill>
                <a:latin typeface="+mj-ea"/>
                <a:ea typeface="+mj-ea"/>
              </a:rPr>
              <a:t>项目亮点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737392" y="0"/>
            <a:ext cx="9304776" cy="584775"/>
          </a:xfrm>
        </p:spPr>
        <p:txBody>
          <a:bodyPr wrap="square">
            <a:normAutofit/>
          </a:bodyPr>
          <a:lstStyle/>
          <a:p>
            <a:pPr marL="457200" lvl="0" indent="-457200">
              <a:buFont typeface="Wingdings" panose="05000000000000000000" pitchFamily="2" charset="2"/>
              <a:buChar char="n"/>
            </a:pPr>
            <a:r>
              <a:rPr lang="zh-CN" altLang="en-US" sz="2800" dirty="0">
                <a:solidFill>
                  <a:srgbClr val="0851A6"/>
                </a:solidFill>
              </a:rPr>
              <a:t>其他亮点</a:t>
            </a:r>
            <a:endParaRPr lang="en-US" sz="2800" dirty="0">
              <a:solidFill>
                <a:srgbClr val="0851A6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0B2184D-894B-8E70-5BD4-3E8C815F6D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88" y="452525"/>
            <a:ext cx="1098290" cy="620773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CF771467-DC77-33CE-E78A-6BA4EF58EB0D}"/>
              </a:ext>
            </a:extLst>
          </p:cNvPr>
          <p:cNvSpPr/>
          <p:nvPr/>
        </p:nvSpPr>
        <p:spPr>
          <a:xfrm>
            <a:off x="6037" y="2840018"/>
            <a:ext cx="1507066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</a:rPr>
              <a:t>2. </a:t>
            </a:r>
            <a:r>
              <a:rPr lang="zh-CN" altLang="en-US" sz="1400" b="1" dirty="0">
                <a:solidFill>
                  <a:srgbClr val="0851A6"/>
                </a:solidFill>
              </a:rPr>
              <a:t>基本参数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36B76AF-02F2-8BD4-B9D5-EA9BED95805E}"/>
              </a:ext>
            </a:extLst>
          </p:cNvPr>
          <p:cNvSpPr/>
          <p:nvPr/>
        </p:nvSpPr>
        <p:spPr>
          <a:xfrm>
            <a:off x="-6038" y="3797879"/>
            <a:ext cx="1513103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</a:rPr>
              <a:t>3. </a:t>
            </a:r>
            <a:r>
              <a:rPr lang="zh-CN" altLang="en-US" sz="1400" b="1" dirty="0">
                <a:solidFill>
                  <a:srgbClr val="0851A6"/>
                </a:solidFill>
              </a:rPr>
              <a:t>项目基本框架</a:t>
            </a:r>
            <a:endParaRPr lang="zh-CN" altLang="en-US" sz="1400" b="1" dirty="0"/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67E851FB-3DF5-FC5B-D619-80EB9D17C19A}"/>
              </a:ext>
            </a:extLst>
          </p:cNvPr>
          <p:cNvCxnSpPr>
            <a:cxnSpLocks/>
          </p:cNvCxnSpPr>
          <p:nvPr/>
        </p:nvCxnSpPr>
        <p:spPr>
          <a:xfrm>
            <a:off x="1737393" y="664025"/>
            <a:ext cx="10089799" cy="0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>
            <a:extLst>
              <a:ext uri="{FF2B5EF4-FFF2-40B4-BE49-F238E27FC236}">
                <a16:creationId xmlns:a16="http://schemas.microsoft.com/office/drawing/2014/main" id="{4CC7F023-5A49-AEE6-1249-FC9CAC3F2432}"/>
              </a:ext>
            </a:extLst>
          </p:cNvPr>
          <p:cNvSpPr/>
          <p:nvPr/>
        </p:nvSpPr>
        <p:spPr>
          <a:xfrm>
            <a:off x="-1" y="1882157"/>
            <a:ext cx="1501029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  <a:latin typeface="+mj-ea"/>
                <a:ea typeface="+mj-ea"/>
              </a:rPr>
              <a:t>1. </a:t>
            </a:r>
            <a:r>
              <a:rPr lang="zh-CN" altLang="en-US" sz="1400" b="1" dirty="0">
                <a:solidFill>
                  <a:srgbClr val="0851A6"/>
                </a:solidFill>
                <a:latin typeface="+mj-ea"/>
                <a:ea typeface="+mj-ea"/>
              </a:rPr>
              <a:t>概述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48969466-2D27-CCF1-1397-803E4D226E80}"/>
              </a:ext>
            </a:extLst>
          </p:cNvPr>
          <p:cNvSpPr txBox="1"/>
          <p:nvPr/>
        </p:nvSpPr>
        <p:spPr>
          <a:xfrm>
            <a:off x="1913819" y="874070"/>
            <a:ext cx="5459700" cy="1296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占用资源较大的结构全部</a:t>
            </a: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RAM</a:t>
            </a:r>
            <a:r>
              <a:rPr lang="zh-CN" altLang="en-US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化，降低布线压力</a:t>
            </a: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机制流水线化，相邻请求可无间隔连续处理</a:t>
            </a: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严格衡量每一步逻辑复杂度，保障时序严谨性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2ACCA0C2-1F1D-E8B9-6425-787AB05406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8975" y="3704017"/>
            <a:ext cx="4348929" cy="27551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5B359AC8-2D8F-E050-B86C-AE527A2387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5594" y="1395408"/>
            <a:ext cx="4376588" cy="221990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F843B503-F2B2-0C2A-7E74-F0E6900A59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24244" y="2840018"/>
            <a:ext cx="6022921" cy="275911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53F6DCC-5022-6A61-D57B-8E0269B57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en-US" altLang="zh-CN" smtClean="0"/>
              <a:pPr/>
              <a:t>30</a:t>
            </a:fld>
            <a:endParaRPr lang="en-US" altLang="zh-CN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693860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CD4BC0F4-CB33-C1C6-3457-8D403DFAB62A}"/>
              </a:ext>
            </a:extLst>
          </p:cNvPr>
          <p:cNvSpPr/>
          <p:nvPr/>
        </p:nvSpPr>
        <p:spPr>
          <a:xfrm>
            <a:off x="0" y="0"/>
            <a:ext cx="1507066" cy="6858000"/>
          </a:xfrm>
          <a:prstGeom prst="rect">
            <a:avLst/>
          </a:prstGeom>
          <a:gradFill>
            <a:gsLst>
              <a:gs pos="40000">
                <a:srgbClr val="D2E4F2"/>
              </a:gs>
              <a:gs pos="600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98000">
                <a:schemeClr val="accent1">
                  <a:lumMod val="75000"/>
                </a:schemeClr>
              </a:gs>
              <a:gs pos="100000">
                <a:srgbClr val="668CA8"/>
              </a:gs>
              <a:gs pos="100000">
                <a:schemeClr val="accent1">
                  <a:lumMod val="5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C90AE8D-586E-B060-62CB-D890204FD37C}"/>
              </a:ext>
            </a:extLst>
          </p:cNvPr>
          <p:cNvSpPr/>
          <p:nvPr/>
        </p:nvSpPr>
        <p:spPr>
          <a:xfrm>
            <a:off x="0" y="1882157"/>
            <a:ext cx="1513103" cy="620773"/>
          </a:xfrm>
          <a:prstGeom prst="rect">
            <a:avLst/>
          </a:prstGeom>
          <a:solidFill>
            <a:srgbClr val="0851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chemeClr val="bg1"/>
                </a:solidFill>
                <a:latin typeface="+mj-ea"/>
                <a:ea typeface="+mj-ea"/>
              </a:rPr>
              <a:t>5. </a:t>
            </a:r>
            <a:r>
              <a:rPr lang="zh-CN" altLang="en-US" sz="1400" b="1" dirty="0">
                <a:solidFill>
                  <a:schemeClr val="bg1"/>
                </a:solidFill>
                <a:latin typeface="+mj-ea"/>
                <a:ea typeface="+mj-ea"/>
              </a:rPr>
              <a:t>模块介绍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737393" y="0"/>
            <a:ext cx="4495800" cy="584775"/>
          </a:xfrm>
        </p:spPr>
        <p:txBody>
          <a:bodyPr wrap="square">
            <a:normAutofit/>
          </a:bodyPr>
          <a:lstStyle/>
          <a:p>
            <a:pPr marL="457200" lvl="0" indent="-457200">
              <a:buFont typeface="Wingdings" panose="05000000000000000000" pitchFamily="2" charset="2"/>
              <a:buChar char="n"/>
            </a:pPr>
            <a:r>
              <a:rPr lang="zh-CN" altLang="en-US" sz="2800" dirty="0">
                <a:solidFill>
                  <a:srgbClr val="0851A6"/>
                </a:solidFill>
              </a:rPr>
              <a:t>模块介绍 </a:t>
            </a:r>
            <a:r>
              <a:rPr lang="en-US" altLang="zh-CN" sz="2800" dirty="0">
                <a:solidFill>
                  <a:srgbClr val="0851A6"/>
                </a:solidFill>
              </a:rPr>
              <a:t>hydra</a:t>
            </a:r>
            <a:endParaRPr lang="en-US" sz="2800" dirty="0">
              <a:solidFill>
                <a:srgbClr val="0851A6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0B2184D-894B-8E70-5BD4-3E8C815F6D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88" y="452525"/>
            <a:ext cx="1098290" cy="620773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8A87BA1C-3B4C-11F9-5B1A-B14254609F78}"/>
              </a:ext>
            </a:extLst>
          </p:cNvPr>
          <p:cNvSpPr/>
          <p:nvPr/>
        </p:nvSpPr>
        <p:spPr>
          <a:xfrm>
            <a:off x="0" y="2840182"/>
            <a:ext cx="1513103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  <a:latin typeface="+mj-ea"/>
                <a:ea typeface="+mj-ea"/>
              </a:rPr>
              <a:t>6. </a:t>
            </a:r>
            <a:r>
              <a:rPr lang="zh-CN" altLang="en-US" sz="1400" b="1" dirty="0">
                <a:solidFill>
                  <a:srgbClr val="0851A6"/>
                </a:solidFill>
                <a:latin typeface="+mj-ea"/>
                <a:ea typeface="+mj-ea"/>
              </a:rPr>
              <a:t>接口与配置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CF771467-DC77-33CE-E78A-6BA4EF58EB0D}"/>
              </a:ext>
            </a:extLst>
          </p:cNvPr>
          <p:cNvSpPr/>
          <p:nvPr/>
        </p:nvSpPr>
        <p:spPr>
          <a:xfrm>
            <a:off x="6037" y="3797879"/>
            <a:ext cx="1507066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</a:rPr>
              <a:t>7. </a:t>
            </a:r>
            <a:r>
              <a:rPr lang="zh-CN" altLang="en-US" sz="1400" b="1" dirty="0">
                <a:solidFill>
                  <a:srgbClr val="0851A6"/>
                </a:solidFill>
              </a:rPr>
              <a:t>验证方法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36B76AF-02F2-8BD4-B9D5-EA9BED95805E}"/>
              </a:ext>
            </a:extLst>
          </p:cNvPr>
          <p:cNvSpPr/>
          <p:nvPr/>
        </p:nvSpPr>
        <p:spPr>
          <a:xfrm>
            <a:off x="0" y="4755576"/>
            <a:ext cx="1513103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</a:rPr>
              <a:t>8. </a:t>
            </a:r>
            <a:r>
              <a:rPr lang="zh-CN" altLang="en-US" sz="1400" b="1" dirty="0">
                <a:solidFill>
                  <a:srgbClr val="0851A6"/>
                </a:solidFill>
              </a:rPr>
              <a:t>总结与展望</a:t>
            </a:r>
            <a:endParaRPr lang="zh-CN" altLang="en-US" sz="1400" b="1" dirty="0"/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67E851FB-3DF5-FC5B-D619-80EB9D17C19A}"/>
              </a:ext>
            </a:extLst>
          </p:cNvPr>
          <p:cNvCxnSpPr>
            <a:cxnSpLocks/>
          </p:cNvCxnSpPr>
          <p:nvPr/>
        </p:nvCxnSpPr>
        <p:spPr>
          <a:xfrm>
            <a:off x="1737393" y="664025"/>
            <a:ext cx="10089799" cy="0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C60BF643-0A45-8181-4826-D5BD04DDA1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en-US" altLang="zh-CN" smtClean="0"/>
              <a:pPr/>
              <a:t>31</a:t>
            </a:fld>
            <a:endParaRPr lang="en-US" altLang="zh-CN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3CC00BA2-8291-8CE3-4279-0782C381F7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5247" y="1121082"/>
            <a:ext cx="4608552" cy="535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9DAA8B4C-1F78-A5DB-2292-DBE476F8F4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 bwMode="auto">
          <a:xfrm>
            <a:off x="7143712" y="1620275"/>
            <a:ext cx="4343572" cy="4355207"/>
          </a:xfrm>
          <a:prstGeom prst="rect">
            <a:avLst/>
          </a:prstGeom>
          <a:noFill/>
          <a:ln>
            <a:noFill/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725924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CD4BC0F4-CB33-C1C6-3457-8D403DFAB62A}"/>
              </a:ext>
            </a:extLst>
          </p:cNvPr>
          <p:cNvSpPr/>
          <p:nvPr/>
        </p:nvSpPr>
        <p:spPr>
          <a:xfrm>
            <a:off x="0" y="0"/>
            <a:ext cx="1507066" cy="6858000"/>
          </a:xfrm>
          <a:prstGeom prst="rect">
            <a:avLst/>
          </a:prstGeom>
          <a:gradFill>
            <a:gsLst>
              <a:gs pos="40000">
                <a:srgbClr val="D2E4F2"/>
              </a:gs>
              <a:gs pos="600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98000">
                <a:schemeClr val="accent1">
                  <a:lumMod val="75000"/>
                </a:schemeClr>
              </a:gs>
              <a:gs pos="100000">
                <a:srgbClr val="668CA8"/>
              </a:gs>
              <a:gs pos="100000">
                <a:schemeClr val="accent1">
                  <a:lumMod val="5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C90AE8D-586E-B060-62CB-D890204FD37C}"/>
              </a:ext>
            </a:extLst>
          </p:cNvPr>
          <p:cNvSpPr/>
          <p:nvPr/>
        </p:nvSpPr>
        <p:spPr>
          <a:xfrm>
            <a:off x="0" y="1882157"/>
            <a:ext cx="1513103" cy="620773"/>
          </a:xfrm>
          <a:prstGeom prst="rect">
            <a:avLst/>
          </a:prstGeom>
          <a:solidFill>
            <a:srgbClr val="0851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chemeClr val="bg1"/>
                </a:solidFill>
                <a:latin typeface="+mj-ea"/>
                <a:ea typeface="+mj-ea"/>
              </a:rPr>
              <a:t>5. </a:t>
            </a:r>
            <a:r>
              <a:rPr lang="zh-CN" altLang="en-US" sz="1400" b="1" dirty="0">
                <a:solidFill>
                  <a:schemeClr val="bg1"/>
                </a:solidFill>
                <a:latin typeface="+mj-ea"/>
                <a:ea typeface="+mj-ea"/>
              </a:rPr>
              <a:t>模块介绍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737393" y="0"/>
            <a:ext cx="4495800" cy="584775"/>
          </a:xfrm>
        </p:spPr>
        <p:txBody>
          <a:bodyPr wrap="square">
            <a:normAutofit/>
          </a:bodyPr>
          <a:lstStyle/>
          <a:p>
            <a:pPr marL="457200" lvl="0" indent="-457200">
              <a:buFont typeface="Wingdings" panose="05000000000000000000" pitchFamily="2" charset="2"/>
              <a:buChar char="n"/>
            </a:pPr>
            <a:r>
              <a:rPr lang="zh-CN" altLang="en-US" sz="2800" dirty="0">
                <a:solidFill>
                  <a:srgbClr val="0851A6"/>
                </a:solidFill>
              </a:rPr>
              <a:t>写入简化流程图</a:t>
            </a:r>
            <a:endParaRPr lang="en-US" sz="2800" dirty="0">
              <a:solidFill>
                <a:srgbClr val="0851A6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0B2184D-894B-8E70-5BD4-3E8C815F6D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88" y="452525"/>
            <a:ext cx="1098290" cy="620773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8A87BA1C-3B4C-11F9-5B1A-B14254609F78}"/>
              </a:ext>
            </a:extLst>
          </p:cNvPr>
          <p:cNvSpPr/>
          <p:nvPr/>
        </p:nvSpPr>
        <p:spPr>
          <a:xfrm>
            <a:off x="0" y="2840182"/>
            <a:ext cx="1513103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  <a:latin typeface="+mj-ea"/>
                <a:ea typeface="+mj-ea"/>
              </a:rPr>
              <a:t>6. </a:t>
            </a:r>
            <a:r>
              <a:rPr lang="zh-CN" altLang="en-US" sz="1400" b="1" dirty="0">
                <a:solidFill>
                  <a:srgbClr val="0851A6"/>
                </a:solidFill>
                <a:latin typeface="+mj-ea"/>
                <a:ea typeface="+mj-ea"/>
              </a:rPr>
              <a:t>接口与配置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CF771467-DC77-33CE-E78A-6BA4EF58EB0D}"/>
              </a:ext>
            </a:extLst>
          </p:cNvPr>
          <p:cNvSpPr/>
          <p:nvPr/>
        </p:nvSpPr>
        <p:spPr>
          <a:xfrm>
            <a:off x="6037" y="3797879"/>
            <a:ext cx="1507066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</a:rPr>
              <a:t>7. </a:t>
            </a:r>
            <a:r>
              <a:rPr lang="zh-CN" altLang="en-US" sz="1400" b="1" dirty="0">
                <a:solidFill>
                  <a:srgbClr val="0851A6"/>
                </a:solidFill>
              </a:rPr>
              <a:t>验证方法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36B76AF-02F2-8BD4-B9D5-EA9BED95805E}"/>
              </a:ext>
            </a:extLst>
          </p:cNvPr>
          <p:cNvSpPr/>
          <p:nvPr/>
        </p:nvSpPr>
        <p:spPr>
          <a:xfrm>
            <a:off x="0" y="4755576"/>
            <a:ext cx="1513103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</a:rPr>
              <a:t>8. </a:t>
            </a:r>
            <a:r>
              <a:rPr lang="zh-CN" altLang="en-US" sz="1400" b="1" dirty="0">
                <a:solidFill>
                  <a:srgbClr val="0851A6"/>
                </a:solidFill>
              </a:rPr>
              <a:t>总结与展望</a:t>
            </a:r>
            <a:endParaRPr lang="zh-CN" altLang="en-US" sz="1400" b="1" dirty="0"/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67E851FB-3DF5-FC5B-D619-80EB9D17C19A}"/>
              </a:ext>
            </a:extLst>
          </p:cNvPr>
          <p:cNvCxnSpPr>
            <a:cxnSpLocks/>
          </p:cNvCxnSpPr>
          <p:nvPr/>
        </p:nvCxnSpPr>
        <p:spPr>
          <a:xfrm>
            <a:off x="1737393" y="664025"/>
            <a:ext cx="10089799" cy="0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>
            <a:extLst>
              <a:ext uri="{FF2B5EF4-FFF2-40B4-BE49-F238E27FC236}">
                <a16:creationId xmlns:a16="http://schemas.microsoft.com/office/drawing/2014/main" id="{2031B357-F21E-D21A-C060-AE2E233B5E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8036" y="805585"/>
            <a:ext cx="6768511" cy="5984588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899A6188-A44C-B1EB-DB4C-BAF5802E30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en-US" altLang="zh-CN" smtClean="0"/>
              <a:pPr/>
              <a:t>32</a:t>
            </a:fld>
            <a:endParaRPr lang="en-US" altLang="zh-CN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53675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CD4BC0F4-CB33-C1C6-3457-8D403DFAB62A}"/>
              </a:ext>
            </a:extLst>
          </p:cNvPr>
          <p:cNvSpPr/>
          <p:nvPr/>
        </p:nvSpPr>
        <p:spPr>
          <a:xfrm>
            <a:off x="0" y="0"/>
            <a:ext cx="1507066" cy="6858000"/>
          </a:xfrm>
          <a:prstGeom prst="rect">
            <a:avLst/>
          </a:prstGeom>
          <a:gradFill>
            <a:gsLst>
              <a:gs pos="40000">
                <a:srgbClr val="D2E4F2"/>
              </a:gs>
              <a:gs pos="600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98000">
                <a:schemeClr val="accent1">
                  <a:lumMod val="75000"/>
                </a:schemeClr>
              </a:gs>
              <a:gs pos="100000">
                <a:srgbClr val="668CA8"/>
              </a:gs>
              <a:gs pos="100000">
                <a:schemeClr val="accent1">
                  <a:lumMod val="5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C90AE8D-586E-B060-62CB-D890204FD37C}"/>
              </a:ext>
            </a:extLst>
          </p:cNvPr>
          <p:cNvSpPr/>
          <p:nvPr/>
        </p:nvSpPr>
        <p:spPr>
          <a:xfrm>
            <a:off x="0" y="1882157"/>
            <a:ext cx="1513103" cy="620773"/>
          </a:xfrm>
          <a:prstGeom prst="rect">
            <a:avLst/>
          </a:prstGeom>
          <a:solidFill>
            <a:srgbClr val="0851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chemeClr val="bg1"/>
                </a:solidFill>
                <a:latin typeface="+mj-ea"/>
                <a:ea typeface="+mj-ea"/>
              </a:rPr>
              <a:t>5. </a:t>
            </a:r>
            <a:r>
              <a:rPr lang="zh-CN" altLang="en-US" sz="1400" b="1" dirty="0">
                <a:solidFill>
                  <a:schemeClr val="bg1"/>
                </a:solidFill>
                <a:latin typeface="+mj-ea"/>
                <a:ea typeface="+mj-ea"/>
              </a:rPr>
              <a:t>模块介绍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737393" y="0"/>
            <a:ext cx="4495800" cy="584775"/>
          </a:xfrm>
        </p:spPr>
        <p:txBody>
          <a:bodyPr wrap="square">
            <a:normAutofit/>
          </a:bodyPr>
          <a:lstStyle/>
          <a:p>
            <a:pPr marL="457200" lvl="0" indent="-457200">
              <a:buFont typeface="Wingdings" panose="05000000000000000000" pitchFamily="2" charset="2"/>
              <a:buChar char="n"/>
            </a:pPr>
            <a:r>
              <a:rPr lang="zh-CN" altLang="en-US" sz="2800" dirty="0">
                <a:solidFill>
                  <a:srgbClr val="0851A6"/>
                </a:solidFill>
              </a:rPr>
              <a:t>读出简化流程图</a:t>
            </a:r>
            <a:endParaRPr lang="en-US" sz="2800" dirty="0">
              <a:solidFill>
                <a:srgbClr val="0851A6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0B2184D-894B-8E70-5BD4-3E8C815F6D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88" y="452525"/>
            <a:ext cx="1098290" cy="620773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8A87BA1C-3B4C-11F9-5B1A-B14254609F78}"/>
              </a:ext>
            </a:extLst>
          </p:cNvPr>
          <p:cNvSpPr/>
          <p:nvPr/>
        </p:nvSpPr>
        <p:spPr>
          <a:xfrm>
            <a:off x="0" y="2840182"/>
            <a:ext cx="1513103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  <a:latin typeface="+mj-ea"/>
                <a:ea typeface="+mj-ea"/>
              </a:rPr>
              <a:t>6. </a:t>
            </a:r>
            <a:r>
              <a:rPr lang="zh-CN" altLang="en-US" sz="1400" b="1" dirty="0">
                <a:solidFill>
                  <a:srgbClr val="0851A6"/>
                </a:solidFill>
                <a:latin typeface="+mj-ea"/>
                <a:ea typeface="+mj-ea"/>
              </a:rPr>
              <a:t>接口与配置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CF771467-DC77-33CE-E78A-6BA4EF58EB0D}"/>
              </a:ext>
            </a:extLst>
          </p:cNvPr>
          <p:cNvSpPr/>
          <p:nvPr/>
        </p:nvSpPr>
        <p:spPr>
          <a:xfrm>
            <a:off x="6037" y="3797879"/>
            <a:ext cx="1507066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</a:rPr>
              <a:t>7. </a:t>
            </a:r>
            <a:r>
              <a:rPr lang="zh-CN" altLang="en-US" sz="1400" b="1" dirty="0">
                <a:solidFill>
                  <a:srgbClr val="0851A6"/>
                </a:solidFill>
              </a:rPr>
              <a:t>验证方法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36B76AF-02F2-8BD4-B9D5-EA9BED95805E}"/>
              </a:ext>
            </a:extLst>
          </p:cNvPr>
          <p:cNvSpPr/>
          <p:nvPr/>
        </p:nvSpPr>
        <p:spPr>
          <a:xfrm>
            <a:off x="0" y="4755576"/>
            <a:ext cx="1513103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</a:rPr>
              <a:t>8. </a:t>
            </a:r>
            <a:r>
              <a:rPr lang="zh-CN" altLang="en-US" sz="1400" b="1" dirty="0">
                <a:solidFill>
                  <a:srgbClr val="0851A6"/>
                </a:solidFill>
              </a:rPr>
              <a:t>总结与展望</a:t>
            </a:r>
            <a:endParaRPr lang="zh-CN" altLang="en-US" sz="1400" b="1" dirty="0"/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67E851FB-3DF5-FC5B-D619-80EB9D17C19A}"/>
              </a:ext>
            </a:extLst>
          </p:cNvPr>
          <p:cNvCxnSpPr>
            <a:cxnSpLocks/>
          </p:cNvCxnSpPr>
          <p:nvPr/>
        </p:nvCxnSpPr>
        <p:spPr>
          <a:xfrm>
            <a:off x="1737393" y="664025"/>
            <a:ext cx="10089799" cy="0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图片 5">
            <a:extLst>
              <a:ext uri="{FF2B5EF4-FFF2-40B4-BE49-F238E27FC236}">
                <a16:creationId xmlns:a16="http://schemas.microsoft.com/office/drawing/2014/main" id="{3BEAC143-D470-2B24-3863-3AB066FAEA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4762" y="1202342"/>
            <a:ext cx="8775059" cy="5191073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65F88E50-5C3F-37BA-8240-EBE388E287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en-US" altLang="zh-CN" smtClean="0"/>
              <a:pPr/>
              <a:t>33</a:t>
            </a:fld>
            <a:endParaRPr lang="en-US" altLang="zh-CN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251163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CD4BC0F4-CB33-C1C6-3457-8D403DFAB62A}"/>
              </a:ext>
            </a:extLst>
          </p:cNvPr>
          <p:cNvSpPr/>
          <p:nvPr/>
        </p:nvSpPr>
        <p:spPr>
          <a:xfrm>
            <a:off x="0" y="0"/>
            <a:ext cx="1507066" cy="6858000"/>
          </a:xfrm>
          <a:prstGeom prst="rect">
            <a:avLst/>
          </a:prstGeom>
          <a:gradFill>
            <a:gsLst>
              <a:gs pos="40000">
                <a:srgbClr val="D2E4F2"/>
              </a:gs>
              <a:gs pos="600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98000">
                <a:schemeClr val="accent1">
                  <a:lumMod val="75000"/>
                </a:schemeClr>
              </a:gs>
              <a:gs pos="100000">
                <a:srgbClr val="668CA8"/>
              </a:gs>
              <a:gs pos="100000">
                <a:schemeClr val="accent1">
                  <a:lumMod val="5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737393" y="0"/>
            <a:ext cx="4495800" cy="584775"/>
          </a:xfrm>
        </p:spPr>
        <p:txBody>
          <a:bodyPr wrap="square">
            <a:normAutofit/>
          </a:bodyPr>
          <a:lstStyle/>
          <a:p>
            <a:pPr marL="457200" lvl="0" indent="-457200">
              <a:buFont typeface="Wingdings" panose="05000000000000000000" pitchFamily="2" charset="2"/>
              <a:buChar char="n"/>
            </a:pPr>
            <a:r>
              <a:rPr lang="zh-CN" altLang="en-US" sz="2800" dirty="0">
                <a:solidFill>
                  <a:srgbClr val="0851A6"/>
                </a:solidFill>
              </a:rPr>
              <a:t>读写</a:t>
            </a:r>
            <a:r>
              <a:rPr lang="en-US" altLang="zh-CN" sz="2800" dirty="0">
                <a:solidFill>
                  <a:srgbClr val="0851A6"/>
                </a:solidFill>
              </a:rPr>
              <a:t>IO</a:t>
            </a:r>
            <a:endParaRPr lang="en-US" sz="2800" dirty="0">
              <a:solidFill>
                <a:srgbClr val="0851A6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0B2184D-894B-8E70-5BD4-3E8C815F6D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88" y="452525"/>
            <a:ext cx="1098290" cy="620773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8A87BA1C-3B4C-11F9-5B1A-B14254609F78}"/>
              </a:ext>
            </a:extLst>
          </p:cNvPr>
          <p:cNvSpPr/>
          <p:nvPr/>
        </p:nvSpPr>
        <p:spPr>
          <a:xfrm>
            <a:off x="-6037" y="1885929"/>
            <a:ext cx="1519140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  <a:latin typeface="+mj-ea"/>
                <a:ea typeface="+mj-ea"/>
              </a:rPr>
              <a:t>5. </a:t>
            </a:r>
            <a:r>
              <a:rPr lang="zh-CN" altLang="en-US" sz="1400" b="1" dirty="0">
                <a:solidFill>
                  <a:srgbClr val="0851A6"/>
                </a:solidFill>
                <a:latin typeface="+mj-ea"/>
                <a:ea typeface="+mj-ea"/>
              </a:rPr>
              <a:t>模块介绍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CF771467-DC77-33CE-E78A-6BA4EF58EB0D}"/>
              </a:ext>
            </a:extLst>
          </p:cNvPr>
          <p:cNvSpPr/>
          <p:nvPr/>
        </p:nvSpPr>
        <p:spPr>
          <a:xfrm>
            <a:off x="6037" y="3797879"/>
            <a:ext cx="1507066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</a:rPr>
              <a:t>7. </a:t>
            </a:r>
            <a:r>
              <a:rPr lang="zh-CN" altLang="en-US" sz="1400" b="1" dirty="0">
                <a:solidFill>
                  <a:srgbClr val="0851A6"/>
                </a:solidFill>
              </a:rPr>
              <a:t>验证方法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36B76AF-02F2-8BD4-B9D5-EA9BED95805E}"/>
              </a:ext>
            </a:extLst>
          </p:cNvPr>
          <p:cNvSpPr/>
          <p:nvPr/>
        </p:nvSpPr>
        <p:spPr>
          <a:xfrm>
            <a:off x="0" y="4755576"/>
            <a:ext cx="1513103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</a:rPr>
              <a:t>8. </a:t>
            </a:r>
            <a:r>
              <a:rPr lang="zh-CN" altLang="en-US" sz="1400" b="1" dirty="0">
                <a:solidFill>
                  <a:srgbClr val="0851A6"/>
                </a:solidFill>
              </a:rPr>
              <a:t>总结与展望</a:t>
            </a:r>
            <a:endParaRPr lang="zh-CN" altLang="en-US" sz="1400" b="1" dirty="0"/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67E851FB-3DF5-FC5B-D619-80EB9D17C19A}"/>
              </a:ext>
            </a:extLst>
          </p:cNvPr>
          <p:cNvCxnSpPr>
            <a:cxnSpLocks/>
          </p:cNvCxnSpPr>
          <p:nvPr/>
        </p:nvCxnSpPr>
        <p:spPr>
          <a:xfrm>
            <a:off x="1737393" y="664025"/>
            <a:ext cx="10089799" cy="0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30905BC7-7284-16F4-9327-F2748225EF34}"/>
              </a:ext>
            </a:extLst>
          </p:cNvPr>
          <p:cNvSpPr/>
          <p:nvPr/>
        </p:nvSpPr>
        <p:spPr>
          <a:xfrm>
            <a:off x="-12075" y="2842478"/>
            <a:ext cx="1519141" cy="620773"/>
          </a:xfrm>
          <a:prstGeom prst="rect">
            <a:avLst/>
          </a:prstGeom>
          <a:solidFill>
            <a:srgbClr val="0851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chemeClr val="bg1"/>
                </a:solidFill>
                <a:latin typeface="+mj-ea"/>
                <a:ea typeface="+mj-ea"/>
              </a:rPr>
              <a:t>6. </a:t>
            </a:r>
            <a:r>
              <a:rPr lang="zh-CN" altLang="en-US" sz="1400" b="1" dirty="0">
                <a:solidFill>
                  <a:schemeClr val="bg1"/>
                </a:solidFill>
                <a:latin typeface="+mj-ea"/>
                <a:ea typeface="+mj-ea"/>
              </a:rPr>
              <a:t>接口与配置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8F2D8AAD-D625-643B-C49B-76EF059F154C}"/>
              </a:ext>
            </a:extLst>
          </p:cNvPr>
          <p:cNvSpPr txBox="1"/>
          <p:nvPr/>
        </p:nvSpPr>
        <p:spPr>
          <a:xfrm>
            <a:off x="1913819" y="874070"/>
            <a:ext cx="9913373" cy="4205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en-US" b="1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写入：</a:t>
            </a:r>
            <a:endParaRPr lang="en-US" altLang="zh-CN" b="1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1800" b="1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wr_sop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：拉高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周期表示开始写入数据包</a:t>
            </a:r>
            <a:endParaRPr lang="en-US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1800" b="1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wr_eop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：拉高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周期表示结束写入数据包</a:t>
            </a:r>
            <a:endParaRPr lang="en-US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1800" b="1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wr_vld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：表示当前通过</a:t>
            </a:r>
            <a:r>
              <a:rPr lang="en-US" altLang="zh-CN" sz="18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wr_data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写入的一半字数据有效</a:t>
            </a:r>
            <a:endParaRPr lang="en-US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1800" b="1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wr_data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：写入一半字数据的内容，仅在</a:t>
            </a:r>
            <a:r>
              <a:rPr lang="en-US" altLang="zh-CN" sz="18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wr_vld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为高的时候被认为有效</a:t>
            </a:r>
            <a:endParaRPr lang="en-US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lvl="0">
              <a:lnSpc>
                <a:spcPct val="150000"/>
              </a:lnSpc>
            </a:pPr>
            <a:endParaRPr lang="en-US" altLang="zh-CN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full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：当所有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SRAM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被占用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/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满时拉高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1800" b="1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almost_full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：当所有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SRAM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均满足以下至少一个条件时拉高：被占用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/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写满剩余空间少于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25%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1800" b="1" dirty="0">
                <a:effectLst/>
                <a:latin typeface="等线" panose="02010600030101010101" pitchFamily="2" charset="-122"/>
                <a:cs typeface="Times New Roman" panose="02020603050405020304" pitchFamily="18" charset="0"/>
              </a:rPr>
              <a:t>pause</a:t>
            </a:r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：当前端口缓冲区被占满或上个包已写入缓冲区完毕，但仍处于超时匹配时拉高</a:t>
            </a:r>
            <a:endParaRPr lang="en-US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0971BF6-E0BF-5426-3938-F386DCC6DE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en-US" altLang="zh-CN" smtClean="0"/>
              <a:pPr/>
              <a:t>34</a:t>
            </a:fld>
            <a:endParaRPr lang="en-US" altLang="zh-CN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529431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CD4BC0F4-CB33-C1C6-3457-8D403DFAB62A}"/>
              </a:ext>
            </a:extLst>
          </p:cNvPr>
          <p:cNvSpPr/>
          <p:nvPr/>
        </p:nvSpPr>
        <p:spPr>
          <a:xfrm>
            <a:off x="0" y="0"/>
            <a:ext cx="1507066" cy="6858000"/>
          </a:xfrm>
          <a:prstGeom prst="rect">
            <a:avLst/>
          </a:prstGeom>
          <a:gradFill>
            <a:gsLst>
              <a:gs pos="40000">
                <a:srgbClr val="D2E4F2"/>
              </a:gs>
              <a:gs pos="600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98000">
                <a:schemeClr val="accent1">
                  <a:lumMod val="75000"/>
                </a:schemeClr>
              </a:gs>
              <a:gs pos="100000">
                <a:srgbClr val="668CA8"/>
              </a:gs>
              <a:gs pos="100000">
                <a:schemeClr val="accent1">
                  <a:lumMod val="5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737393" y="0"/>
            <a:ext cx="4495800" cy="584775"/>
          </a:xfrm>
        </p:spPr>
        <p:txBody>
          <a:bodyPr wrap="square">
            <a:normAutofit/>
          </a:bodyPr>
          <a:lstStyle/>
          <a:p>
            <a:pPr marL="457200" lvl="0" indent="-457200">
              <a:buFont typeface="Wingdings" panose="05000000000000000000" pitchFamily="2" charset="2"/>
              <a:buChar char="n"/>
            </a:pPr>
            <a:r>
              <a:rPr lang="zh-CN" altLang="en-US" sz="2800" dirty="0">
                <a:solidFill>
                  <a:srgbClr val="0851A6"/>
                </a:solidFill>
              </a:rPr>
              <a:t>读写</a:t>
            </a:r>
            <a:r>
              <a:rPr lang="en-US" altLang="zh-CN" sz="2800" dirty="0">
                <a:solidFill>
                  <a:srgbClr val="0851A6"/>
                </a:solidFill>
              </a:rPr>
              <a:t>IO</a:t>
            </a:r>
            <a:endParaRPr lang="en-US" sz="2800" dirty="0">
              <a:solidFill>
                <a:srgbClr val="0851A6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0B2184D-894B-8E70-5BD4-3E8C815F6D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88" y="452525"/>
            <a:ext cx="1098290" cy="620773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8A87BA1C-3B4C-11F9-5B1A-B14254609F78}"/>
              </a:ext>
            </a:extLst>
          </p:cNvPr>
          <p:cNvSpPr/>
          <p:nvPr/>
        </p:nvSpPr>
        <p:spPr>
          <a:xfrm>
            <a:off x="-6037" y="1885929"/>
            <a:ext cx="1519140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  <a:latin typeface="+mj-ea"/>
                <a:ea typeface="+mj-ea"/>
              </a:rPr>
              <a:t>5. </a:t>
            </a:r>
            <a:r>
              <a:rPr lang="zh-CN" altLang="en-US" sz="1400" b="1" dirty="0">
                <a:solidFill>
                  <a:srgbClr val="0851A6"/>
                </a:solidFill>
                <a:latin typeface="+mj-ea"/>
                <a:ea typeface="+mj-ea"/>
              </a:rPr>
              <a:t>模块介绍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CF771467-DC77-33CE-E78A-6BA4EF58EB0D}"/>
              </a:ext>
            </a:extLst>
          </p:cNvPr>
          <p:cNvSpPr/>
          <p:nvPr/>
        </p:nvSpPr>
        <p:spPr>
          <a:xfrm>
            <a:off x="6037" y="3797879"/>
            <a:ext cx="1507066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</a:rPr>
              <a:t>7. </a:t>
            </a:r>
            <a:r>
              <a:rPr lang="zh-CN" altLang="en-US" sz="1400" b="1" dirty="0">
                <a:solidFill>
                  <a:srgbClr val="0851A6"/>
                </a:solidFill>
              </a:rPr>
              <a:t>验证方法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36B76AF-02F2-8BD4-B9D5-EA9BED95805E}"/>
              </a:ext>
            </a:extLst>
          </p:cNvPr>
          <p:cNvSpPr/>
          <p:nvPr/>
        </p:nvSpPr>
        <p:spPr>
          <a:xfrm>
            <a:off x="0" y="4755576"/>
            <a:ext cx="1513103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</a:rPr>
              <a:t>8. </a:t>
            </a:r>
            <a:r>
              <a:rPr lang="zh-CN" altLang="en-US" sz="1400" b="1" dirty="0">
                <a:solidFill>
                  <a:srgbClr val="0851A6"/>
                </a:solidFill>
              </a:rPr>
              <a:t>总结与展望</a:t>
            </a:r>
            <a:endParaRPr lang="zh-CN" altLang="en-US" sz="1400" b="1" dirty="0"/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67E851FB-3DF5-FC5B-D619-80EB9D17C19A}"/>
              </a:ext>
            </a:extLst>
          </p:cNvPr>
          <p:cNvCxnSpPr>
            <a:cxnSpLocks/>
          </p:cNvCxnSpPr>
          <p:nvPr/>
        </p:nvCxnSpPr>
        <p:spPr>
          <a:xfrm>
            <a:off x="1737393" y="664025"/>
            <a:ext cx="10089799" cy="0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30905BC7-7284-16F4-9327-F2748225EF34}"/>
              </a:ext>
            </a:extLst>
          </p:cNvPr>
          <p:cNvSpPr/>
          <p:nvPr/>
        </p:nvSpPr>
        <p:spPr>
          <a:xfrm>
            <a:off x="-6037" y="2842478"/>
            <a:ext cx="1513103" cy="620773"/>
          </a:xfrm>
          <a:prstGeom prst="rect">
            <a:avLst/>
          </a:prstGeom>
          <a:solidFill>
            <a:srgbClr val="0851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chemeClr val="bg1"/>
                </a:solidFill>
                <a:latin typeface="+mj-ea"/>
                <a:ea typeface="+mj-ea"/>
              </a:rPr>
              <a:t>6. </a:t>
            </a:r>
            <a:r>
              <a:rPr lang="zh-CN" altLang="en-US" sz="1400" b="1" dirty="0">
                <a:solidFill>
                  <a:schemeClr val="bg1"/>
                </a:solidFill>
                <a:latin typeface="+mj-ea"/>
                <a:ea typeface="+mj-ea"/>
              </a:rPr>
              <a:t>接口与配置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8F2D8AAD-D625-643B-C49B-76EF059F154C}"/>
              </a:ext>
            </a:extLst>
          </p:cNvPr>
          <p:cNvSpPr txBox="1"/>
          <p:nvPr/>
        </p:nvSpPr>
        <p:spPr>
          <a:xfrm>
            <a:off x="1913819" y="874070"/>
            <a:ext cx="9913373" cy="2956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en-US" b="1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读出：</a:t>
            </a:r>
            <a:endParaRPr lang="en-US" altLang="zh-CN" b="1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1800" b="1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ready</a:t>
            </a:r>
            <a:r>
              <a:rPr lang="zh-CN" altLang="zh-CN" sz="18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：请求读出一个数据包的信号</a:t>
            </a:r>
            <a:endParaRPr lang="en-US" altLang="zh-CN" sz="18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lvl="0">
              <a:lnSpc>
                <a:spcPct val="150000"/>
              </a:lnSpc>
            </a:pPr>
            <a:endParaRPr lang="en-US" altLang="zh-CN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1800" b="1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rd_sop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：拉高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周期表示开始写入数据包</a:t>
            </a:r>
            <a:endParaRPr lang="en-US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1800" b="1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rd_eop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：拉高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周期表示结束写入数据包</a:t>
            </a:r>
            <a:endParaRPr lang="en-US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1800" b="1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rd_vld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：表示当前通过</a:t>
            </a:r>
            <a:r>
              <a:rPr lang="en-US" altLang="zh-CN" sz="18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rd_data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写入的一半字数据有效</a:t>
            </a:r>
            <a:endParaRPr lang="en-US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1800" b="1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rd_data</a:t>
            </a:r>
            <a:r>
              <a:rPr lang="zh-CN" altLang="zh-CN" sz="18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：写入一半字数据的内容，仅在</a:t>
            </a:r>
            <a:r>
              <a:rPr lang="en-US" altLang="zh-CN" sz="18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rd_vld</a:t>
            </a:r>
            <a:r>
              <a:rPr lang="zh-CN" altLang="zh-CN" sz="18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为高的时候被认为有效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2AAA55B4-4B1E-3729-0204-C842AADB7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en-US" altLang="zh-CN" smtClean="0"/>
              <a:pPr/>
              <a:t>35</a:t>
            </a:fld>
            <a:endParaRPr lang="en-US" altLang="zh-CN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556126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CD4BC0F4-CB33-C1C6-3457-8D403DFAB62A}"/>
              </a:ext>
            </a:extLst>
          </p:cNvPr>
          <p:cNvSpPr/>
          <p:nvPr/>
        </p:nvSpPr>
        <p:spPr>
          <a:xfrm>
            <a:off x="0" y="0"/>
            <a:ext cx="1507066" cy="6858000"/>
          </a:xfrm>
          <a:prstGeom prst="rect">
            <a:avLst/>
          </a:prstGeom>
          <a:gradFill>
            <a:gsLst>
              <a:gs pos="40000">
                <a:srgbClr val="D2E4F2"/>
              </a:gs>
              <a:gs pos="600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98000">
                <a:schemeClr val="accent1">
                  <a:lumMod val="75000"/>
                </a:schemeClr>
              </a:gs>
              <a:gs pos="100000">
                <a:srgbClr val="668CA8"/>
              </a:gs>
              <a:gs pos="100000">
                <a:schemeClr val="accent1">
                  <a:lumMod val="5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737393" y="0"/>
            <a:ext cx="4495800" cy="584775"/>
          </a:xfrm>
        </p:spPr>
        <p:txBody>
          <a:bodyPr wrap="square">
            <a:normAutofit/>
          </a:bodyPr>
          <a:lstStyle/>
          <a:p>
            <a:pPr marL="457200" lvl="0" indent="-457200">
              <a:buFont typeface="Wingdings" panose="05000000000000000000" pitchFamily="2" charset="2"/>
              <a:buChar char="n"/>
            </a:pPr>
            <a:r>
              <a:rPr lang="zh-CN" altLang="en-US" sz="2800" dirty="0">
                <a:solidFill>
                  <a:srgbClr val="0851A6"/>
                </a:solidFill>
              </a:rPr>
              <a:t>配置</a:t>
            </a:r>
            <a:r>
              <a:rPr lang="en-US" altLang="zh-CN" sz="2800" dirty="0">
                <a:solidFill>
                  <a:srgbClr val="0851A6"/>
                </a:solidFill>
              </a:rPr>
              <a:t>IO</a:t>
            </a:r>
            <a:endParaRPr lang="en-US" sz="2800" dirty="0">
              <a:solidFill>
                <a:srgbClr val="0851A6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0B2184D-894B-8E70-5BD4-3E8C815F6D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88" y="452525"/>
            <a:ext cx="1098290" cy="620773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8A87BA1C-3B4C-11F9-5B1A-B14254609F78}"/>
              </a:ext>
            </a:extLst>
          </p:cNvPr>
          <p:cNvSpPr/>
          <p:nvPr/>
        </p:nvSpPr>
        <p:spPr>
          <a:xfrm>
            <a:off x="-6037" y="1885929"/>
            <a:ext cx="1519140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  <a:latin typeface="+mj-ea"/>
                <a:ea typeface="+mj-ea"/>
              </a:rPr>
              <a:t>5. </a:t>
            </a:r>
            <a:r>
              <a:rPr lang="zh-CN" altLang="en-US" sz="1400" b="1" dirty="0">
                <a:solidFill>
                  <a:srgbClr val="0851A6"/>
                </a:solidFill>
                <a:latin typeface="+mj-ea"/>
                <a:ea typeface="+mj-ea"/>
              </a:rPr>
              <a:t>模块介绍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CF771467-DC77-33CE-E78A-6BA4EF58EB0D}"/>
              </a:ext>
            </a:extLst>
          </p:cNvPr>
          <p:cNvSpPr/>
          <p:nvPr/>
        </p:nvSpPr>
        <p:spPr>
          <a:xfrm>
            <a:off x="6037" y="3797879"/>
            <a:ext cx="1507066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</a:rPr>
              <a:t>7. </a:t>
            </a:r>
            <a:r>
              <a:rPr lang="zh-CN" altLang="en-US" sz="1400" b="1" dirty="0">
                <a:solidFill>
                  <a:srgbClr val="0851A6"/>
                </a:solidFill>
              </a:rPr>
              <a:t>验证方法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36B76AF-02F2-8BD4-B9D5-EA9BED95805E}"/>
              </a:ext>
            </a:extLst>
          </p:cNvPr>
          <p:cNvSpPr/>
          <p:nvPr/>
        </p:nvSpPr>
        <p:spPr>
          <a:xfrm>
            <a:off x="0" y="4755576"/>
            <a:ext cx="1513103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</a:rPr>
              <a:t>8. </a:t>
            </a:r>
            <a:r>
              <a:rPr lang="zh-CN" altLang="en-US" sz="1400" b="1" dirty="0">
                <a:solidFill>
                  <a:srgbClr val="0851A6"/>
                </a:solidFill>
              </a:rPr>
              <a:t>总结与展望</a:t>
            </a:r>
            <a:endParaRPr lang="zh-CN" altLang="en-US" sz="1400" b="1" dirty="0"/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67E851FB-3DF5-FC5B-D619-80EB9D17C19A}"/>
              </a:ext>
            </a:extLst>
          </p:cNvPr>
          <p:cNvCxnSpPr>
            <a:cxnSpLocks/>
          </p:cNvCxnSpPr>
          <p:nvPr/>
        </p:nvCxnSpPr>
        <p:spPr>
          <a:xfrm>
            <a:off x="1737393" y="664025"/>
            <a:ext cx="10089799" cy="0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30905BC7-7284-16F4-9327-F2748225EF34}"/>
              </a:ext>
            </a:extLst>
          </p:cNvPr>
          <p:cNvSpPr/>
          <p:nvPr/>
        </p:nvSpPr>
        <p:spPr>
          <a:xfrm>
            <a:off x="-6037" y="2842478"/>
            <a:ext cx="1513103" cy="620773"/>
          </a:xfrm>
          <a:prstGeom prst="rect">
            <a:avLst/>
          </a:prstGeom>
          <a:solidFill>
            <a:srgbClr val="0851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chemeClr val="bg1"/>
                </a:solidFill>
                <a:latin typeface="+mj-ea"/>
                <a:ea typeface="+mj-ea"/>
              </a:rPr>
              <a:t>6. </a:t>
            </a:r>
            <a:r>
              <a:rPr lang="zh-CN" altLang="en-US" sz="1400" b="1" dirty="0">
                <a:solidFill>
                  <a:schemeClr val="bg1"/>
                </a:solidFill>
                <a:latin typeface="+mj-ea"/>
                <a:ea typeface="+mj-ea"/>
              </a:rPr>
              <a:t>接口与配置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8F2D8AAD-D625-643B-C49B-76EF059F154C}"/>
              </a:ext>
            </a:extLst>
          </p:cNvPr>
          <p:cNvSpPr txBox="1"/>
          <p:nvPr/>
        </p:nvSpPr>
        <p:spPr>
          <a:xfrm>
            <a:off x="1913820" y="874070"/>
            <a:ext cx="4707698" cy="4618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1800" b="1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wrr_enable</a:t>
            </a:r>
            <a:r>
              <a:rPr lang="zh-CN" altLang="zh-CN" sz="18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zh-CN" altLang="en-US" sz="18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使能端口</a:t>
            </a:r>
            <a:r>
              <a:rPr lang="en-US" altLang="zh-CN" sz="18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WRR</a:t>
            </a:r>
            <a:r>
              <a:rPr lang="zh-CN" altLang="zh-CN" sz="18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调度</a:t>
            </a:r>
            <a:endParaRPr lang="en-US" altLang="zh-CN" sz="18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lvl="0">
              <a:lnSpc>
                <a:spcPct val="150000"/>
              </a:lnSpc>
            </a:pPr>
            <a:endParaRPr lang="en-US" altLang="zh-CN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1800" b="1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match_mode</a:t>
            </a:r>
            <a:r>
              <a:rPr lang="zh-CN" altLang="zh-CN" sz="18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：缓存分配模式</a:t>
            </a:r>
            <a:endParaRPr lang="en-US" altLang="zh-CN" sz="18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0-</a:t>
            </a:r>
            <a:r>
              <a:rPr lang="zh-CN" altLang="zh-CN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静态分配</a:t>
            </a:r>
            <a:endParaRPr lang="en-US" altLang="zh-CN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1-</a:t>
            </a:r>
            <a:r>
              <a:rPr lang="zh-CN" altLang="zh-CN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半动态分配</a:t>
            </a:r>
            <a:endParaRPr lang="en-US" altLang="zh-CN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2/3-</a:t>
            </a:r>
            <a:r>
              <a:rPr lang="zh-CN" altLang="zh-CN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全动态分配</a:t>
            </a:r>
            <a:endParaRPr lang="en-US" altLang="zh-CN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endParaRPr lang="en-US" altLang="zh-CN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1800" b="1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match_threshold</a:t>
            </a:r>
            <a:r>
              <a:rPr lang="zh-CN" altLang="zh-CN" sz="18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：匹配阈值</a:t>
            </a:r>
            <a:endParaRPr lang="en-US" altLang="zh-CN" sz="18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zh-CN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静态分配</a:t>
            </a:r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= </a:t>
            </a:r>
            <a:r>
              <a:rPr lang="en-US" altLang="zh-CN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0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zh-CN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半动态分配</a:t>
            </a:r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&lt; </a:t>
            </a:r>
            <a:r>
              <a:rPr lang="en-US" altLang="zh-CN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16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zh-CN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全动态分配</a:t>
            </a:r>
            <a:r>
              <a:rPr lang="en-US" altLang="zh-CN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&lt; 30</a:t>
            </a:r>
            <a:endParaRPr lang="zh-CN" altLang="en-US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E533585-86CB-B684-0E94-E30BFDE95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en-US" altLang="zh-CN" smtClean="0"/>
              <a:pPr/>
              <a:t>36</a:t>
            </a:fld>
            <a:endParaRPr lang="en-US" altLang="zh-CN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589275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CD4BC0F4-CB33-C1C6-3457-8D403DFAB62A}"/>
              </a:ext>
            </a:extLst>
          </p:cNvPr>
          <p:cNvSpPr/>
          <p:nvPr/>
        </p:nvSpPr>
        <p:spPr>
          <a:xfrm>
            <a:off x="0" y="0"/>
            <a:ext cx="1507066" cy="6858000"/>
          </a:xfrm>
          <a:prstGeom prst="rect">
            <a:avLst/>
          </a:prstGeom>
          <a:gradFill>
            <a:gsLst>
              <a:gs pos="40000">
                <a:srgbClr val="D2E4F2"/>
              </a:gs>
              <a:gs pos="600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98000">
                <a:schemeClr val="accent1">
                  <a:lumMod val="75000"/>
                </a:schemeClr>
              </a:gs>
              <a:gs pos="100000">
                <a:srgbClr val="668CA8"/>
              </a:gs>
              <a:gs pos="100000">
                <a:schemeClr val="accent1">
                  <a:lumMod val="5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737392" y="0"/>
            <a:ext cx="8251639" cy="584775"/>
          </a:xfrm>
        </p:spPr>
        <p:txBody>
          <a:bodyPr wrap="square">
            <a:normAutofit/>
          </a:bodyPr>
          <a:lstStyle/>
          <a:p>
            <a:pPr marL="457200" lvl="0" indent="-457200">
              <a:buFont typeface="Wingdings" panose="05000000000000000000" pitchFamily="2" charset="2"/>
              <a:buChar char="n"/>
            </a:pPr>
            <a:r>
              <a:rPr lang="zh-CN" altLang="en-US" sz="2800" dirty="0">
                <a:solidFill>
                  <a:srgbClr val="0851A6"/>
                </a:solidFill>
              </a:rPr>
              <a:t>验证方法</a:t>
            </a:r>
            <a:endParaRPr lang="en-US" sz="2800" dirty="0">
              <a:solidFill>
                <a:srgbClr val="0851A6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0B2184D-894B-8E70-5BD4-3E8C815F6D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88" y="452525"/>
            <a:ext cx="1098290" cy="620773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8A87BA1C-3B4C-11F9-5B1A-B14254609F78}"/>
              </a:ext>
            </a:extLst>
          </p:cNvPr>
          <p:cNvSpPr/>
          <p:nvPr/>
        </p:nvSpPr>
        <p:spPr>
          <a:xfrm>
            <a:off x="-6037" y="1885929"/>
            <a:ext cx="1519140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  <a:latin typeface="+mj-ea"/>
                <a:ea typeface="+mj-ea"/>
              </a:rPr>
              <a:t>5. </a:t>
            </a:r>
            <a:r>
              <a:rPr lang="zh-CN" altLang="en-US" sz="1400" b="1" dirty="0">
                <a:solidFill>
                  <a:srgbClr val="0851A6"/>
                </a:solidFill>
                <a:latin typeface="+mj-ea"/>
                <a:ea typeface="+mj-ea"/>
              </a:rPr>
              <a:t>模块介绍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36B76AF-02F2-8BD4-B9D5-EA9BED95805E}"/>
              </a:ext>
            </a:extLst>
          </p:cNvPr>
          <p:cNvSpPr/>
          <p:nvPr/>
        </p:nvSpPr>
        <p:spPr>
          <a:xfrm>
            <a:off x="0" y="4755576"/>
            <a:ext cx="1513103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</a:rPr>
              <a:t>8. </a:t>
            </a:r>
            <a:r>
              <a:rPr lang="zh-CN" altLang="en-US" sz="1400" b="1" dirty="0">
                <a:solidFill>
                  <a:srgbClr val="0851A6"/>
                </a:solidFill>
              </a:rPr>
              <a:t>总结与展望</a:t>
            </a:r>
            <a:endParaRPr lang="zh-CN" altLang="en-US" sz="1400" b="1" dirty="0"/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67E851FB-3DF5-FC5B-D619-80EB9D17C19A}"/>
              </a:ext>
            </a:extLst>
          </p:cNvPr>
          <p:cNvCxnSpPr>
            <a:cxnSpLocks/>
          </p:cNvCxnSpPr>
          <p:nvPr/>
        </p:nvCxnSpPr>
        <p:spPr>
          <a:xfrm>
            <a:off x="1737393" y="664025"/>
            <a:ext cx="10089799" cy="0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>
            <a:extLst>
              <a:ext uri="{FF2B5EF4-FFF2-40B4-BE49-F238E27FC236}">
                <a16:creationId xmlns:a16="http://schemas.microsoft.com/office/drawing/2014/main" id="{232B33CE-AA05-8D05-384C-0E72FADBF426}"/>
              </a:ext>
            </a:extLst>
          </p:cNvPr>
          <p:cNvSpPr/>
          <p:nvPr/>
        </p:nvSpPr>
        <p:spPr>
          <a:xfrm>
            <a:off x="-6037" y="3794435"/>
            <a:ext cx="1513103" cy="627661"/>
          </a:xfrm>
          <a:prstGeom prst="rect">
            <a:avLst/>
          </a:prstGeom>
          <a:solidFill>
            <a:srgbClr val="0851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chemeClr val="bg1"/>
                </a:solidFill>
                <a:latin typeface="+mj-ea"/>
                <a:ea typeface="+mj-ea"/>
              </a:rPr>
              <a:t>7. </a:t>
            </a:r>
            <a:r>
              <a:rPr lang="zh-CN" altLang="en-US" sz="1400" b="1" dirty="0">
                <a:solidFill>
                  <a:schemeClr val="bg1"/>
                </a:solidFill>
                <a:latin typeface="+mj-ea"/>
                <a:ea typeface="+mj-ea"/>
              </a:rPr>
              <a:t>验证方法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C056293-CC63-EF3C-6632-B90CF2730F43}"/>
              </a:ext>
            </a:extLst>
          </p:cNvPr>
          <p:cNvSpPr/>
          <p:nvPr/>
        </p:nvSpPr>
        <p:spPr>
          <a:xfrm>
            <a:off x="0" y="2840182"/>
            <a:ext cx="1513103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  <a:latin typeface="+mj-ea"/>
                <a:ea typeface="+mj-ea"/>
              </a:rPr>
              <a:t>6. </a:t>
            </a:r>
            <a:r>
              <a:rPr lang="zh-CN" altLang="en-US" sz="1400" b="1" dirty="0">
                <a:solidFill>
                  <a:srgbClr val="0851A6"/>
                </a:solidFill>
                <a:latin typeface="+mj-ea"/>
                <a:ea typeface="+mj-ea"/>
              </a:rPr>
              <a:t>接口与配置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5E8EC13-A3CB-C066-C88E-02059D769E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en-US" altLang="zh-CN" smtClean="0"/>
              <a:pPr/>
              <a:t>37</a:t>
            </a:fld>
            <a:endParaRPr lang="en-US" altLang="zh-CN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DAEA6CB-2C7C-636C-CD2C-A9CCE304A6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3101" y="1028446"/>
            <a:ext cx="7238382" cy="545013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853552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CD4BC0F4-CB33-C1C6-3457-8D403DFAB62A}"/>
              </a:ext>
            </a:extLst>
          </p:cNvPr>
          <p:cNvSpPr/>
          <p:nvPr/>
        </p:nvSpPr>
        <p:spPr>
          <a:xfrm>
            <a:off x="0" y="0"/>
            <a:ext cx="1507066" cy="6858000"/>
          </a:xfrm>
          <a:prstGeom prst="rect">
            <a:avLst/>
          </a:prstGeom>
          <a:gradFill>
            <a:gsLst>
              <a:gs pos="40000">
                <a:srgbClr val="D2E4F2"/>
              </a:gs>
              <a:gs pos="600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98000">
                <a:schemeClr val="accent1">
                  <a:lumMod val="75000"/>
                </a:schemeClr>
              </a:gs>
              <a:gs pos="100000">
                <a:srgbClr val="668CA8"/>
              </a:gs>
              <a:gs pos="100000">
                <a:schemeClr val="accent1">
                  <a:lumMod val="5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737392" y="0"/>
            <a:ext cx="10149808" cy="584775"/>
          </a:xfrm>
        </p:spPr>
        <p:txBody>
          <a:bodyPr wrap="square">
            <a:normAutofit/>
          </a:bodyPr>
          <a:lstStyle/>
          <a:p>
            <a:pPr marL="457200" lvl="0" indent="-457200">
              <a:buFont typeface="Wingdings" panose="05000000000000000000" pitchFamily="2" charset="2"/>
              <a:buChar char="n"/>
            </a:pPr>
            <a:r>
              <a:rPr lang="zh-CN" altLang="en-US" sz="2800" dirty="0">
                <a:solidFill>
                  <a:srgbClr val="0851A6"/>
                </a:solidFill>
              </a:rPr>
              <a:t>优点与不足</a:t>
            </a:r>
            <a:endParaRPr lang="en-US" sz="2800" dirty="0">
              <a:solidFill>
                <a:srgbClr val="0851A6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0B2184D-894B-8E70-5BD4-3E8C815F6D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88" y="452525"/>
            <a:ext cx="1098290" cy="620773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8A87BA1C-3B4C-11F9-5B1A-B14254609F78}"/>
              </a:ext>
            </a:extLst>
          </p:cNvPr>
          <p:cNvSpPr/>
          <p:nvPr/>
        </p:nvSpPr>
        <p:spPr>
          <a:xfrm>
            <a:off x="-6037" y="1885929"/>
            <a:ext cx="1519140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  <a:latin typeface="+mj-ea"/>
                <a:ea typeface="+mj-ea"/>
              </a:rPr>
              <a:t>5. </a:t>
            </a:r>
            <a:r>
              <a:rPr lang="zh-CN" altLang="en-US" sz="1400" b="1" dirty="0">
                <a:solidFill>
                  <a:srgbClr val="0851A6"/>
                </a:solidFill>
                <a:latin typeface="+mj-ea"/>
                <a:ea typeface="+mj-ea"/>
              </a:rPr>
              <a:t>模块介绍</a:t>
            </a:r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67E851FB-3DF5-FC5B-D619-80EB9D17C19A}"/>
              </a:ext>
            </a:extLst>
          </p:cNvPr>
          <p:cNvCxnSpPr>
            <a:cxnSpLocks/>
          </p:cNvCxnSpPr>
          <p:nvPr/>
        </p:nvCxnSpPr>
        <p:spPr>
          <a:xfrm>
            <a:off x="1737393" y="664025"/>
            <a:ext cx="10089799" cy="0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8C056293-CC63-EF3C-6632-B90CF2730F43}"/>
              </a:ext>
            </a:extLst>
          </p:cNvPr>
          <p:cNvSpPr/>
          <p:nvPr/>
        </p:nvSpPr>
        <p:spPr>
          <a:xfrm>
            <a:off x="0" y="2840182"/>
            <a:ext cx="1513103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  <a:latin typeface="+mj-ea"/>
                <a:ea typeface="+mj-ea"/>
              </a:rPr>
              <a:t>6. </a:t>
            </a:r>
            <a:r>
              <a:rPr lang="zh-CN" altLang="en-US" sz="1400" b="1" dirty="0">
                <a:solidFill>
                  <a:srgbClr val="0851A6"/>
                </a:solidFill>
                <a:latin typeface="+mj-ea"/>
                <a:ea typeface="+mj-ea"/>
              </a:rPr>
              <a:t>接口与配置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7017E17-D120-B053-2557-9CF47EA03E0A}"/>
              </a:ext>
            </a:extLst>
          </p:cNvPr>
          <p:cNvSpPr/>
          <p:nvPr/>
        </p:nvSpPr>
        <p:spPr>
          <a:xfrm>
            <a:off x="-6037" y="4755740"/>
            <a:ext cx="1507065" cy="620773"/>
          </a:xfrm>
          <a:prstGeom prst="rect">
            <a:avLst/>
          </a:prstGeom>
          <a:solidFill>
            <a:srgbClr val="0851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chemeClr val="bg1"/>
                </a:solidFill>
                <a:latin typeface="+mj-ea"/>
                <a:ea typeface="+mj-ea"/>
              </a:rPr>
              <a:t>8. </a:t>
            </a:r>
            <a:r>
              <a:rPr lang="zh-CN" altLang="en-US" sz="1400" b="1" dirty="0">
                <a:solidFill>
                  <a:schemeClr val="bg1"/>
                </a:solidFill>
                <a:latin typeface="+mj-ea"/>
                <a:ea typeface="+mj-ea"/>
              </a:rPr>
              <a:t>总结与展望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A4827A5-0053-B53D-FF1A-5A4C760A392A}"/>
              </a:ext>
            </a:extLst>
          </p:cNvPr>
          <p:cNvSpPr/>
          <p:nvPr/>
        </p:nvSpPr>
        <p:spPr>
          <a:xfrm>
            <a:off x="6037" y="3797879"/>
            <a:ext cx="1507066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</a:rPr>
              <a:t>7. </a:t>
            </a:r>
            <a:r>
              <a:rPr lang="zh-CN" altLang="en-US" sz="1400" b="1" dirty="0">
                <a:solidFill>
                  <a:srgbClr val="0851A6"/>
                </a:solidFill>
              </a:rPr>
              <a:t>验证方法</a:t>
            </a: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FC04DB34-5F99-160A-D4F3-FE5EE937C46A}"/>
              </a:ext>
            </a:extLst>
          </p:cNvPr>
          <p:cNvGrpSpPr/>
          <p:nvPr/>
        </p:nvGrpSpPr>
        <p:grpSpPr>
          <a:xfrm>
            <a:off x="7409253" y="1073298"/>
            <a:ext cx="3973450" cy="5319950"/>
            <a:chOff x="3001215" y="1066527"/>
            <a:chExt cx="3973450" cy="5319950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653ED48E-0333-CF7E-A05E-348D5DE5D436}"/>
                </a:ext>
              </a:extLst>
            </p:cNvPr>
            <p:cNvSpPr/>
            <p:nvPr/>
          </p:nvSpPr>
          <p:spPr>
            <a:xfrm>
              <a:off x="3001215" y="1066527"/>
              <a:ext cx="3973450" cy="53199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  <a:effectLst>
              <a:glow rad="101600">
                <a:schemeClr val="accent1">
                  <a:satMod val="175000"/>
                  <a:alpha val="40000"/>
                </a:schemeClr>
              </a:glow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0F9D02DA-1979-9AF4-EB7C-79D3AA796347}"/>
                </a:ext>
              </a:extLst>
            </p:cNvPr>
            <p:cNvSpPr/>
            <p:nvPr/>
          </p:nvSpPr>
          <p:spPr>
            <a:xfrm>
              <a:off x="3001215" y="1066529"/>
              <a:ext cx="3973450" cy="615950"/>
            </a:xfrm>
            <a:prstGeom prst="rect">
              <a:avLst/>
            </a:prstGeom>
            <a:solidFill>
              <a:srgbClr val="0851A6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b="1" dirty="0">
                  <a:latin typeface="Arial" panose="020B0604020202020204" pitchFamily="34" charset="0"/>
                  <a:ea typeface="微软雅黑" panose="020B0503020204020204" pitchFamily="34" charset="-122"/>
                </a:rPr>
                <a:t>不足</a:t>
              </a:r>
              <a:endParaRPr lang="en-US" altLang="zh-CN" b="1" dirty="0"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63E77E07-454C-9683-6154-DC3457D63D79}"/>
                </a:ext>
              </a:extLst>
            </p:cNvPr>
            <p:cNvSpPr txBox="1"/>
            <p:nvPr/>
          </p:nvSpPr>
          <p:spPr>
            <a:xfrm>
              <a:off x="3105562" y="1763889"/>
              <a:ext cx="3724060" cy="4656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Clr>
                  <a:srgbClr val="0851A6"/>
                </a:buClr>
                <a:buFont typeface="Wingdings" panose="05000000000000000000" pitchFamily="2" charset="2"/>
                <a:buChar char="n"/>
              </a:pPr>
              <a:r>
                <a:rPr lang="en-US" altLang="zh-CN" b="1" dirty="0">
                  <a:latin typeface="等线" panose="02010600030101010101" pitchFamily="2" charset="-122"/>
                  <a:ea typeface="等线" panose="02010600030101010101" pitchFamily="2" charset="-122"/>
                </a:rPr>
                <a:t>Crossbar</a:t>
              </a:r>
              <a:r>
                <a:rPr lang="zh-CN" altLang="en-US" b="1" dirty="0">
                  <a:latin typeface="等线" panose="02010600030101010101" pitchFamily="2" charset="-122"/>
                  <a:ea typeface="等线" panose="02010600030101010101" pitchFamily="2" charset="-122"/>
                </a:rPr>
                <a:t>架构布线压力稍大</a:t>
              </a:r>
            </a:p>
          </p:txBody>
        </p:sp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64F637C3-1969-AE08-7C20-0B674D2B5F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12489" y="2374018"/>
              <a:ext cx="2910205" cy="19507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AD39F8CC-4DE6-A052-E1DD-EE2100DDE670}"/>
                </a:ext>
              </a:extLst>
            </p:cNvPr>
            <p:cNvSpPr txBox="1"/>
            <p:nvPr/>
          </p:nvSpPr>
          <p:spPr>
            <a:xfrm>
              <a:off x="3105562" y="4477683"/>
              <a:ext cx="3724060" cy="4656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Clr>
                  <a:srgbClr val="0851A6"/>
                </a:buClr>
                <a:buFont typeface="Wingdings" panose="05000000000000000000" pitchFamily="2" charset="2"/>
                <a:buChar char="n"/>
              </a:pPr>
              <a:r>
                <a:rPr lang="zh-CN" altLang="en-US" b="1" dirty="0">
                  <a:latin typeface="等线" panose="02010600030101010101" pitchFamily="2" charset="-122"/>
                  <a:ea typeface="等线" panose="02010600030101010101" pitchFamily="2" charset="-122"/>
                </a:rPr>
                <a:t>颗粒划分</a:t>
              </a:r>
              <a:r>
                <a:rPr lang="en-US" altLang="zh-CN" b="1" dirty="0">
                  <a:latin typeface="等线" panose="02010600030101010101" pitchFamily="2" charset="-122"/>
                  <a:ea typeface="等线" panose="02010600030101010101" pitchFamily="2" charset="-122"/>
                </a:rPr>
                <a:t>SRAM</a:t>
              </a:r>
              <a:r>
                <a:rPr lang="zh-CN" altLang="en-US" b="1" dirty="0">
                  <a:latin typeface="等线" panose="02010600030101010101" pitchFamily="2" charset="-122"/>
                  <a:ea typeface="等线" panose="02010600030101010101" pitchFamily="2" charset="-122"/>
                </a:rPr>
                <a:t>会导致浪费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文本框 19">
                  <a:extLst>
                    <a:ext uri="{FF2B5EF4-FFF2-40B4-BE49-F238E27FC236}">
                      <a16:creationId xmlns:a16="http://schemas.microsoft.com/office/drawing/2014/main" id="{7FED5983-FEC5-9EDA-97B3-C472DE84855B}"/>
                    </a:ext>
                  </a:extLst>
                </p:cNvPr>
                <p:cNvSpPr txBox="1"/>
                <p:nvPr/>
              </p:nvSpPr>
              <p:spPr>
                <a:xfrm>
                  <a:off x="3260828" y="5066126"/>
                  <a:ext cx="3454224" cy="121193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just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zh-CN" altLang="zh-CN" sz="1100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1100" i="1" kern="100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1100" i="1" kern="100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512−32+1</m:t>
                            </m:r>
                          </m:den>
                        </m:f>
                        <m:r>
                          <a:rPr lang="en-US" altLang="zh-CN" sz="1100" i="1" kern="1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∙</m:t>
                        </m:r>
                        <m:nary>
                          <m:naryPr>
                            <m:chr m:val="∑"/>
                            <m:limLoc m:val="undOvr"/>
                            <m:ctrlPr>
                              <a:rPr lang="zh-CN" altLang="zh-CN" sz="1100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naryPr>
                          <m:sub>
                            <m:r>
                              <a:rPr lang="en-US" altLang="zh-CN" sz="1100" i="1" kern="100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𝑘</m:t>
                            </m:r>
                            <m:r>
                              <a:rPr lang="en-US" altLang="zh-CN" sz="1100" i="1" kern="100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=32</m:t>
                            </m:r>
                          </m:sub>
                          <m:sup>
                            <m:r>
                              <a:rPr lang="en-US" altLang="zh-CN" sz="1100" i="1" kern="100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512</m:t>
                            </m:r>
                          </m:sup>
                          <m:e>
                            <m:f>
                              <m:fPr>
                                <m:ctrlPr>
                                  <a:rPr lang="zh-CN" altLang="zh-CN" sz="1100" i="1" kern="10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1100" i="1" kern="100"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𝑘</m:t>
                                </m:r>
                              </m:num>
                              <m:den>
                                <m:r>
                                  <a:rPr lang="en-US" altLang="zh-CN" sz="1100" i="1" kern="100"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8∙</m:t>
                                </m:r>
                                <m:d>
                                  <m:dPr>
                                    <m:begChr m:val="⌈"/>
                                    <m:endChr m:val="⌉"/>
                                    <m:ctrlPr>
                                      <a:rPr lang="zh-CN" altLang="zh-CN" sz="1100" i="1" kern="10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zh-CN" altLang="zh-CN" sz="1100" i="1" kern="100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altLang="zh-CN" sz="1100" i="1" kern="100"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𝑘</m:t>
                                        </m:r>
                                      </m:num>
                                      <m:den>
                                        <m:r>
                                          <a:rPr lang="en-US" altLang="zh-CN" sz="1100" i="1" kern="100"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8</m:t>
                                        </m:r>
                                      </m:den>
                                    </m:f>
                                  </m:e>
                                </m:d>
                              </m:den>
                            </m:f>
                            <m:r>
                              <a:rPr lang="en-US" altLang="zh-CN" sz="1100" i="1" kern="100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×100%=</m:t>
                            </m:r>
                          </m:e>
                        </m:nary>
                        <m:r>
                          <a:rPr lang="en-US" altLang="zh-CN" sz="1100" i="1" kern="1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98.064%</m:t>
                        </m:r>
                      </m:oMath>
                    </m:oMathPara>
                  </a14:m>
                  <a:endParaRPr lang="zh-CN" altLang="zh-CN" sz="1100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endParaRPr>
                </a:p>
                <a:p>
                  <a:pPr algn="just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zh-CN" altLang="zh-CN" sz="1100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1100" i="1" kern="100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1100" i="1" kern="100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128−32+1</m:t>
                            </m:r>
                          </m:den>
                        </m:f>
                        <m:r>
                          <a:rPr lang="en-US" altLang="zh-CN" sz="1100" i="1" kern="1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∙</m:t>
                        </m:r>
                        <m:nary>
                          <m:naryPr>
                            <m:chr m:val="∑"/>
                            <m:limLoc m:val="undOvr"/>
                            <m:ctrlPr>
                              <a:rPr lang="zh-CN" altLang="zh-CN" sz="1100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naryPr>
                          <m:sub>
                            <m:r>
                              <a:rPr lang="en-US" altLang="zh-CN" sz="1100" i="1" kern="100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𝑘</m:t>
                            </m:r>
                            <m:r>
                              <a:rPr lang="en-US" altLang="zh-CN" sz="1100" i="1" kern="100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=32</m:t>
                            </m:r>
                          </m:sub>
                          <m:sup>
                            <m:r>
                              <a:rPr lang="en-US" altLang="zh-CN" sz="1100" i="1" kern="100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128</m:t>
                            </m:r>
                          </m:sup>
                          <m:e>
                            <m:f>
                              <m:fPr>
                                <m:ctrlPr>
                                  <a:rPr lang="zh-CN" altLang="zh-CN" sz="1100" i="1" kern="10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1100" i="1" kern="100"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𝑘</m:t>
                                </m:r>
                              </m:num>
                              <m:den>
                                <m:r>
                                  <a:rPr lang="en-US" altLang="zh-CN" sz="1100" i="1" kern="100"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8∙</m:t>
                                </m:r>
                                <m:d>
                                  <m:dPr>
                                    <m:begChr m:val="⌈"/>
                                    <m:endChr m:val="⌉"/>
                                    <m:ctrlPr>
                                      <a:rPr lang="zh-CN" altLang="zh-CN" sz="1100" i="1" kern="10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zh-CN" altLang="zh-CN" sz="1100" i="1" kern="100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altLang="zh-CN" sz="1100" i="1" kern="100"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𝑘</m:t>
                                        </m:r>
                                      </m:num>
                                      <m:den>
                                        <m:r>
                                          <a:rPr lang="en-US" altLang="zh-CN" sz="1100" i="1" kern="100"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8</m:t>
                                        </m:r>
                                      </m:den>
                                    </m:f>
                                  </m:e>
                                </m:d>
                              </m:den>
                            </m:f>
                            <m:r>
                              <a:rPr lang="en-US" altLang="zh-CN" sz="1100" i="1" kern="100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×100%=95.219%</m:t>
                            </m:r>
                          </m:e>
                        </m:nary>
                      </m:oMath>
                    </m:oMathPara>
                  </a14:m>
                  <a:endParaRPr lang="zh-CN" altLang="zh-CN" sz="1100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0" name="文本框 19">
                  <a:extLst>
                    <a:ext uri="{FF2B5EF4-FFF2-40B4-BE49-F238E27FC236}">
                      <a16:creationId xmlns:a16="http://schemas.microsoft.com/office/drawing/2014/main" id="{7FED5983-FEC5-9EDA-97B3-C472DE84855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60828" y="5066126"/>
                  <a:ext cx="3454224" cy="1211935"/>
                </a:xfrm>
                <a:prstGeom prst="rect">
                  <a:avLst/>
                </a:prstGeom>
                <a:blipFill>
                  <a:blip r:embed="rId5"/>
                  <a:stretch>
                    <a:fillRect t="-42211" b="-5879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46F6C73C-F674-7FF9-CE53-EAFCF53422B5}"/>
              </a:ext>
            </a:extLst>
          </p:cNvPr>
          <p:cNvGrpSpPr/>
          <p:nvPr/>
        </p:nvGrpSpPr>
        <p:grpSpPr>
          <a:xfrm>
            <a:off x="2064394" y="1073298"/>
            <a:ext cx="4769417" cy="5319950"/>
            <a:chOff x="2205248" y="1066527"/>
            <a:chExt cx="4769417" cy="5319950"/>
          </a:xfrm>
        </p:grpSpPr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874D9FEE-28DD-126B-E14F-6A3F49A3B67F}"/>
                </a:ext>
              </a:extLst>
            </p:cNvPr>
            <p:cNvSpPr/>
            <p:nvPr/>
          </p:nvSpPr>
          <p:spPr>
            <a:xfrm>
              <a:off x="2205248" y="1066527"/>
              <a:ext cx="4769417" cy="53199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  <a:effectLst>
              <a:glow rad="101600">
                <a:schemeClr val="accent1">
                  <a:satMod val="175000"/>
                  <a:alpha val="40000"/>
                </a:schemeClr>
              </a:glow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AE84EBFF-FC9D-FFD3-C008-DC6814D64CCA}"/>
                </a:ext>
              </a:extLst>
            </p:cNvPr>
            <p:cNvSpPr/>
            <p:nvPr/>
          </p:nvSpPr>
          <p:spPr>
            <a:xfrm>
              <a:off x="2205248" y="1066529"/>
              <a:ext cx="4769417" cy="615950"/>
            </a:xfrm>
            <a:prstGeom prst="rect">
              <a:avLst/>
            </a:prstGeom>
            <a:solidFill>
              <a:srgbClr val="0851A6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b="1" dirty="0">
                  <a:latin typeface="Arial" panose="020B0604020202020204" pitchFamily="34" charset="0"/>
                  <a:ea typeface="微软雅黑" panose="020B0503020204020204" pitchFamily="34" charset="-122"/>
                </a:rPr>
                <a:t>优点</a:t>
              </a:r>
              <a:endParaRPr lang="en-US" altLang="zh-CN" b="1" dirty="0"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5A2043E9-7496-6771-B664-F3D9E50B7E87}"/>
                </a:ext>
              </a:extLst>
            </p:cNvPr>
            <p:cNvSpPr txBox="1"/>
            <p:nvPr/>
          </p:nvSpPr>
          <p:spPr>
            <a:xfrm>
              <a:off x="2320255" y="1763889"/>
              <a:ext cx="4509367" cy="42606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Clr>
                  <a:srgbClr val="0851A6"/>
                </a:buClr>
                <a:buFont typeface="Wingdings" panose="05000000000000000000" pitchFamily="2" charset="2"/>
                <a:buChar char="n"/>
              </a:pPr>
              <a:r>
                <a:rPr lang="zh-CN" altLang="en-US" sz="1400" b="1" dirty="0">
                  <a:latin typeface="等线" panose="02010600030101010101" pitchFamily="2" charset="-122"/>
                  <a:ea typeface="等线" panose="02010600030101010101" pitchFamily="2" charset="-122"/>
                </a:rPr>
                <a:t>完全动态分配内存，各端口、队列数据量无限制</a:t>
              </a:r>
            </a:p>
            <a:p>
              <a:pPr marL="285750" indent="-285750">
                <a:lnSpc>
                  <a:spcPct val="150000"/>
                </a:lnSpc>
                <a:buClr>
                  <a:srgbClr val="0851A6"/>
                </a:buClr>
                <a:buFont typeface="Wingdings" panose="05000000000000000000" pitchFamily="2" charset="2"/>
                <a:buChar char="n"/>
              </a:pPr>
              <a:r>
                <a:rPr lang="zh-CN" altLang="en-US" sz="1400" b="1" dirty="0">
                  <a:latin typeface="等线" panose="02010600030101010101" pitchFamily="2" charset="-122"/>
                  <a:ea typeface="等线" panose="02010600030101010101" pitchFamily="2" charset="-122"/>
                </a:rPr>
                <a:t>引入数据结构与算法思想，降低逻辑复杂度</a:t>
              </a:r>
            </a:p>
            <a:p>
              <a:pPr marL="285750" indent="-285750">
                <a:lnSpc>
                  <a:spcPct val="150000"/>
                </a:lnSpc>
                <a:buClr>
                  <a:srgbClr val="0851A6"/>
                </a:buClr>
                <a:buFont typeface="Wingdings" panose="05000000000000000000" pitchFamily="2" charset="2"/>
                <a:buChar char="n"/>
              </a:pPr>
              <a:r>
                <a:rPr lang="zh-CN" altLang="en-US" sz="1400" b="1" dirty="0">
                  <a:latin typeface="等线" panose="02010600030101010101" pitchFamily="2" charset="-122"/>
                  <a:ea typeface="等线" panose="02010600030101010101" pitchFamily="2" charset="-122"/>
                </a:rPr>
                <a:t>引入页表管理的思想，划分</a:t>
              </a:r>
              <a:r>
                <a:rPr lang="en-US" altLang="zh-CN" sz="1400" b="1" dirty="0">
                  <a:latin typeface="等线" panose="02010600030101010101" pitchFamily="2" charset="-122"/>
                  <a:ea typeface="等线" panose="02010600030101010101" pitchFamily="2" charset="-122"/>
                </a:rPr>
                <a:t>SRAM</a:t>
              </a:r>
              <a:r>
                <a:rPr lang="zh-CN" altLang="en-US" sz="1400" b="1" dirty="0">
                  <a:latin typeface="等线" panose="02010600030101010101" pitchFamily="2" charset="-122"/>
                  <a:ea typeface="等线" panose="02010600030101010101" pitchFamily="2" charset="-122"/>
                </a:rPr>
                <a:t>，简化管理逻辑</a:t>
              </a:r>
            </a:p>
            <a:p>
              <a:pPr marL="285750" indent="-285750">
                <a:lnSpc>
                  <a:spcPct val="150000"/>
                </a:lnSpc>
                <a:buClr>
                  <a:srgbClr val="0851A6"/>
                </a:buClr>
                <a:buFont typeface="Wingdings" panose="05000000000000000000" pitchFamily="2" charset="2"/>
                <a:buChar char="n"/>
              </a:pPr>
              <a:r>
                <a:rPr lang="zh-CN" altLang="en-US" sz="1400" b="1" dirty="0">
                  <a:latin typeface="等线" panose="02010600030101010101" pitchFamily="2" charset="-122"/>
                  <a:ea typeface="等线" panose="02010600030101010101" pitchFamily="2" charset="-122"/>
                </a:rPr>
                <a:t>时序性良好，使用跳转表替代时序性差的位图，各模块机制流水化</a:t>
              </a:r>
            </a:p>
            <a:p>
              <a:pPr marL="285750" indent="-285750">
                <a:lnSpc>
                  <a:spcPct val="150000"/>
                </a:lnSpc>
                <a:buClr>
                  <a:srgbClr val="0851A6"/>
                </a:buClr>
                <a:buFont typeface="Wingdings" panose="05000000000000000000" pitchFamily="2" charset="2"/>
                <a:buChar char="n"/>
              </a:pPr>
              <a:r>
                <a:rPr lang="zh-CN" altLang="en-US" sz="1400" b="1" dirty="0">
                  <a:latin typeface="等线" panose="02010600030101010101" pitchFamily="2" charset="-122"/>
                  <a:ea typeface="等线" panose="02010600030101010101" pitchFamily="2" charset="-122"/>
                </a:rPr>
                <a:t>偏好性存储降低读取延迟，使得大多数情况下端口读取带宽可以达到最大值</a:t>
              </a:r>
            </a:p>
            <a:p>
              <a:pPr marL="285750" indent="-285750">
                <a:lnSpc>
                  <a:spcPct val="150000"/>
                </a:lnSpc>
                <a:buClr>
                  <a:srgbClr val="0851A6"/>
                </a:buClr>
                <a:buFont typeface="Wingdings" panose="05000000000000000000" pitchFamily="2" charset="2"/>
                <a:buChar char="n"/>
              </a:pPr>
              <a:r>
                <a:rPr lang="zh-CN" altLang="en-US" sz="1400" b="1" dirty="0">
                  <a:latin typeface="等线" panose="02010600030101010101" pitchFamily="2" charset="-122"/>
                  <a:ea typeface="等线" panose="02010600030101010101" pitchFamily="2" charset="-122"/>
                </a:rPr>
                <a:t>在有可用</a:t>
              </a:r>
              <a:r>
                <a:rPr lang="en-US" altLang="zh-CN" sz="1400" b="1" dirty="0">
                  <a:latin typeface="等线" panose="02010600030101010101" pitchFamily="2" charset="-122"/>
                  <a:ea typeface="等线" panose="02010600030101010101" pitchFamily="2" charset="-122"/>
                </a:rPr>
                <a:t>SRAM</a:t>
              </a:r>
              <a:r>
                <a:rPr lang="zh-CN" altLang="en-US" sz="1400" b="1" dirty="0">
                  <a:latin typeface="等线" panose="02010600030101010101" pitchFamily="2" charset="-122"/>
                  <a:ea typeface="等线" panose="02010600030101010101" pitchFamily="2" charset="-122"/>
                </a:rPr>
                <a:t>时保证端口写入带宽总为最大值</a:t>
              </a:r>
            </a:p>
            <a:p>
              <a:pPr marL="285750" indent="-285750">
                <a:lnSpc>
                  <a:spcPct val="150000"/>
                </a:lnSpc>
                <a:buClr>
                  <a:srgbClr val="0851A6"/>
                </a:buClr>
                <a:buFont typeface="Wingdings" panose="05000000000000000000" pitchFamily="2" charset="2"/>
                <a:buChar char="n"/>
              </a:pPr>
              <a:r>
                <a:rPr lang="zh-CN" altLang="en-US" sz="1400" b="1" dirty="0">
                  <a:latin typeface="等线" panose="02010600030101010101" pitchFamily="2" charset="-122"/>
                  <a:ea typeface="等线" panose="02010600030101010101" pitchFamily="2" charset="-122"/>
                </a:rPr>
                <a:t>极大压缩模块的存储资源占用</a:t>
              </a:r>
            </a:p>
            <a:p>
              <a:pPr marL="285750" indent="-285750">
                <a:lnSpc>
                  <a:spcPct val="150000"/>
                </a:lnSpc>
                <a:buClr>
                  <a:srgbClr val="0851A6"/>
                </a:buClr>
                <a:buFont typeface="Wingdings" panose="05000000000000000000" pitchFamily="2" charset="2"/>
                <a:buChar char="n"/>
              </a:pPr>
              <a:r>
                <a:rPr lang="zh-CN" altLang="en-US" sz="1400" b="1" dirty="0">
                  <a:latin typeface="等线" panose="02010600030101010101" pitchFamily="2" charset="-122"/>
                  <a:ea typeface="等线" panose="02010600030101010101" pitchFamily="2" charset="-122"/>
                </a:rPr>
                <a:t>极低的读写延迟，在写入未完毕时即可开始读出</a:t>
              </a:r>
            </a:p>
            <a:p>
              <a:pPr marL="285750" indent="-285750">
                <a:lnSpc>
                  <a:spcPct val="150000"/>
                </a:lnSpc>
                <a:buClr>
                  <a:srgbClr val="0851A6"/>
                </a:buClr>
                <a:buFont typeface="Wingdings" panose="05000000000000000000" pitchFamily="2" charset="2"/>
                <a:buChar char="n"/>
              </a:pPr>
              <a:r>
                <a:rPr lang="zh-CN" altLang="en-US" sz="1400" b="1" dirty="0">
                  <a:latin typeface="等线" panose="02010600030101010101" pitchFamily="2" charset="-122"/>
                  <a:ea typeface="等线" panose="02010600030101010101" pitchFamily="2" charset="-122"/>
                </a:rPr>
                <a:t>代码风格良好，严格遵循命名规范，注释清晰</a:t>
              </a:r>
              <a:endParaRPr lang="en-US" altLang="zh-CN" sz="1400" b="1" dirty="0">
                <a:latin typeface="等线" panose="02010600030101010101" pitchFamily="2" charset="-122"/>
                <a:ea typeface="等线" panose="02010600030101010101" pitchFamily="2" charset="-122"/>
              </a:endParaRPr>
            </a:p>
            <a:p>
              <a:pPr marL="285750" indent="-285750">
                <a:lnSpc>
                  <a:spcPct val="150000"/>
                </a:lnSpc>
                <a:buClr>
                  <a:srgbClr val="0851A6"/>
                </a:buClr>
                <a:buFont typeface="Wingdings" panose="05000000000000000000" pitchFamily="2" charset="2"/>
                <a:buChar char="n"/>
              </a:pPr>
              <a:r>
                <a:rPr lang="zh-CN" altLang="en-US" sz="1400" b="1" dirty="0">
                  <a:latin typeface="等线" panose="02010600030101010101" pitchFamily="2" charset="-122"/>
                  <a:ea typeface="等线" panose="02010600030101010101" pitchFamily="2" charset="-122"/>
                </a:rPr>
                <a:t>验证翔实，项目可行性与稳定性高</a:t>
              </a:r>
              <a:endParaRPr lang="en-US" altLang="zh-CN" sz="1400" b="1" dirty="0">
                <a:latin typeface="等线" panose="02010600030101010101" pitchFamily="2" charset="-122"/>
                <a:ea typeface="等线" panose="02010600030101010101" pitchFamily="2" charset="-122"/>
              </a:endParaRPr>
            </a:p>
            <a:p>
              <a:pPr marL="285750" indent="-285750">
                <a:lnSpc>
                  <a:spcPct val="150000"/>
                </a:lnSpc>
                <a:buClr>
                  <a:srgbClr val="0851A6"/>
                </a:buClr>
                <a:buFont typeface="Wingdings" panose="05000000000000000000" pitchFamily="2" charset="2"/>
                <a:buChar char="n"/>
              </a:pPr>
              <a:r>
                <a:rPr lang="en-US" altLang="zh-CN" sz="1400" b="1" dirty="0">
                  <a:latin typeface="等线" panose="02010600030101010101" pitchFamily="2" charset="-122"/>
                  <a:ea typeface="等线" panose="02010600030101010101" pitchFamily="2" charset="-122"/>
                </a:rPr>
                <a:t>……</a:t>
              </a:r>
              <a:endParaRPr lang="zh-CN" altLang="en-US" sz="1400" b="1" dirty="0"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13C98AB-8B1A-668F-8EAF-3B58BFFA2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en-US" altLang="zh-CN" smtClean="0"/>
              <a:pPr/>
              <a:t>38</a:t>
            </a:fld>
            <a:endParaRPr lang="en-US" altLang="zh-CN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585105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CD4BC0F4-CB33-C1C6-3457-8D403DFAB62A}"/>
              </a:ext>
            </a:extLst>
          </p:cNvPr>
          <p:cNvSpPr/>
          <p:nvPr/>
        </p:nvSpPr>
        <p:spPr>
          <a:xfrm>
            <a:off x="0" y="0"/>
            <a:ext cx="1507066" cy="6858000"/>
          </a:xfrm>
          <a:prstGeom prst="rect">
            <a:avLst/>
          </a:prstGeom>
          <a:gradFill>
            <a:gsLst>
              <a:gs pos="40000">
                <a:srgbClr val="D2E4F2"/>
              </a:gs>
              <a:gs pos="600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98000">
                <a:schemeClr val="accent1">
                  <a:lumMod val="75000"/>
                </a:schemeClr>
              </a:gs>
              <a:gs pos="100000">
                <a:srgbClr val="668CA8"/>
              </a:gs>
              <a:gs pos="100000">
                <a:schemeClr val="accent1">
                  <a:lumMod val="5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737392" y="0"/>
            <a:ext cx="10149808" cy="584775"/>
          </a:xfrm>
        </p:spPr>
        <p:txBody>
          <a:bodyPr wrap="square">
            <a:normAutofit/>
          </a:bodyPr>
          <a:lstStyle/>
          <a:p>
            <a:pPr marL="457200" lvl="0" indent="-457200">
              <a:buFont typeface="Wingdings" panose="05000000000000000000" pitchFamily="2" charset="2"/>
              <a:buChar char="n"/>
            </a:pPr>
            <a:r>
              <a:rPr lang="zh-CN" altLang="en-US" sz="2800">
                <a:solidFill>
                  <a:srgbClr val="0851A6"/>
                </a:solidFill>
              </a:rPr>
              <a:t>一些朦胧的展望</a:t>
            </a:r>
            <a:endParaRPr lang="en-US" sz="2800" dirty="0">
              <a:solidFill>
                <a:srgbClr val="0851A6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0B2184D-894B-8E70-5BD4-3E8C815F6D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88" y="452525"/>
            <a:ext cx="1098290" cy="620773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8A87BA1C-3B4C-11F9-5B1A-B14254609F78}"/>
              </a:ext>
            </a:extLst>
          </p:cNvPr>
          <p:cNvSpPr/>
          <p:nvPr/>
        </p:nvSpPr>
        <p:spPr>
          <a:xfrm>
            <a:off x="-6037" y="1885929"/>
            <a:ext cx="1519140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  <a:latin typeface="+mj-ea"/>
                <a:ea typeface="+mj-ea"/>
              </a:rPr>
              <a:t>5. </a:t>
            </a:r>
            <a:r>
              <a:rPr lang="zh-CN" altLang="en-US" sz="1400" b="1" dirty="0">
                <a:solidFill>
                  <a:srgbClr val="0851A6"/>
                </a:solidFill>
                <a:latin typeface="+mj-ea"/>
                <a:ea typeface="+mj-ea"/>
              </a:rPr>
              <a:t>模块介绍</a:t>
            </a:r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67E851FB-3DF5-FC5B-D619-80EB9D17C19A}"/>
              </a:ext>
            </a:extLst>
          </p:cNvPr>
          <p:cNvCxnSpPr>
            <a:cxnSpLocks/>
          </p:cNvCxnSpPr>
          <p:nvPr/>
        </p:nvCxnSpPr>
        <p:spPr>
          <a:xfrm>
            <a:off x="1737393" y="664025"/>
            <a:ext cx="10089799" cy="0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8C056293-CC63-EF3C-6632-B90CF2730F43}"/>
              </a:ext>
            </a:extLst>
          </p:cNvPr>
          <p:cNvSpPr/>
          <p:nvPr/>
        </p:nvSpPr>
        <p:spPr>
          <a:xfrm>
            <a:off x="0" y="2840182"/>
            <a:ext cx="1513103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  <a:latin typeface="+mj-ea"/>
                <a:ea typeface="+mj-ea"/>
              </a:rPr>
              <a:t>6. </a:t>
            </a:r>
            <a:r>
              <a:rPr lang="zh-CN" altLang="en-US" sz="1400" b="1" dirty="0">
                <a:solidFill>
                  <a:srgbClr val="0851A6"/>
                </a:solidFill>
                <a:latin typeface="+mj-ea"/>
                <a:ea typeface="+mj-ea"/>
              </a:rPr>
              <a:t>接口与配置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7017E17-D120-B053-2557-9CF47EA03E0A}"/>
              </a:ext>
            </a:extLst>
          </p:cNvPr>
          <p:cNvSpPr/>
          <p:nvPr/>
        </p:nvSpPr>
        <p:spPr>
          <a:xfrm>
            <a:off x="-6037" y="4755740"/>
            <a:ext cx="1507065" cy="620773"/>
          </a:xfrm>
          <a:prstGeom prst="rect">
            <a:avLst/>
          </a:prstGeom>
          <a:solidFill>
            <a:srgbClr val="0851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chemeClr val="bg1"/>
                </a:solidFill>
                <a:latin typeface="+mj-ea"/>
                <a:ea typeface="+mj-ea"/>
              </a:rPr>
              <a:t>8. </a:t>
            </a:r>
            <a:r>
              <a:rPr lang="zh-CN" altLang="en-US" sz="1400" b="1" dirty="0">
                <a:solidFill>
                  <a:schemeClr val="bg1"/>
                </a:solidFill>
                <a:latin typeface="+mj-ea"/>
                <a:ea typeface="+mj-ea"/>
              </a:rPr>
              <a:t>总结与展望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A4827A5-0053-B53D-FF1A-5A4C760A392A}"/>
              </a:ext>
            </a:extLst>
          </p:cNvPr>
          <p:cNvSpPr/>
          <p:nvPr/>
        </p:nvSpPr>
        <p:spPr>
          <a:xfrm>
            <a:off x="6037" y="3797879"/>
            <a:ext cx="1507066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</a:rPr>
              <a:t>7. </a:t>
            </a:r>
            <a:r>
              <a:rPr lang="zh-CN" altLang="en-US" sz="1400" b="1" dirty="0">
                <a:solidFill>
                  <a:srgbClr val="0851A6"/>
                </a:solidFill>
              </a:rPr>
              <a:t>验证方法</a:t>
            </a:r>
          </a:p>
        </p:txBody>
      </p:sp>
      <p:sp>
        <p:nvSpPr>
          <p:cNvPr id="10" name="灯片编号占位符 9">
            <a:extLst>
              <a:ext uri="{FF2B5EF4-FFF2-40B4-BE49-F238E27FC236}">
                <a16:creationId xmlns:a16="http://schemas.microsoft.com/office/drawing/2014/main" id="{AC456005-60BC-7F3C-B90D-C7ECAF7B6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en-US" altLang="zh-CN" smtClean="0"/>
              <a:pPr/>
              <a:t>39</a:t>
            </a:fld>
            <a:endParaRPr lang="en-US" altLang="zh-CN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1E47A2D-662D-733C-D049-D0B4D4EB25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4048" y="2847849"/>
            <a:ext cx="6463152" cy="3374084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168F4044-B2D2-08B0-AA29-46D36AD09543}"/>
              </a:ext>
            </a:extLst>
          </p:cNvPr>
          <p:cNvSpPr txBox="1"/>
          <p:nvPr/>
        </p:nvSpPr>
        <p:spPr>
          <a:xfrm>
            <a:off x="1913820" y="874070"/>
            <a:ext cx="5875026" cy="1712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数字集成电路发展趋势：高维化</a:t>
            </a:r>
            <a:endParaRPr lang="en-US" altLang="zh-CN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M3D</a:t>
            </a: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技术，</a:t>
            </a:r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MIVs</a:t>
            </a: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相关工艺已可以满足大多数设计需求</a:t>
            </a:r>
            <a:endParaRPr lang="en-US" altLang="zh-CN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Crossbar</a:t>
            </a: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在三维层面具有巨大优势</a:t>
            </a:r>
            <a:endParaRPr lang="en-US" altLang="zh-CN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我们所期待的</a:t>
            </a:r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……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520620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CD4BC0F4-CB33-C1C6-3457-8D403DFAB62A}"/>
              </a:ext>
            </a:extLst>
          </p:cNvPr>
          <p:cNvSpPr/>
          <p:nvPr/>
        </p:nvSpPr>
        <p:spPr>
          <a:xfrm>
            <a:off x="0" y="0"/>
            <a:ext cx="1507066" cy="6858000"/>
          </a:xfrm>
          <a:prstGeom prst="rect">
            <a:avLst/>
          </a:prstGeom>
          <a:gradFill>
            <a:gsLst>
              <a:gs pos="40000">
                <a:srgbClr val="D2E4F2"/>
              </a:gs>
              <a:gs pos="600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98000">
                <a:schemeClr val="accent1">
                  <a:lumMod val="75000"/>
                </a:schemeClr>
              </a:gs>
              <a:gs pos="100000">
                <a:srgbClr val="668CA8"/>
              </a:gs>
              <a:gs pos="100000">
                <a:schemeClr val="accent1">
                  <a:lumMod val="5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737393" y="0"/>
            <a:ext cx="4495800" cy="584775"/>
          </a:xfrm>
        </p:spPr>
        <p:txBody>
          <a:bodyPr wrap="square">
            <a:normAutofit/>
          </a:bodyPr>
          <a:lstStyle/>
          <a:p>
            <a:pPr marL="457200" lvl="0" indent="-457200">
              <a:buFont typeface="Wingdings" panose="05000000000000000000" pitchFamily="2" charset="2"/>
              <a:buChar char="n"/>
            </a:pPr>
            <a:r>
              <a:rPr lang="zh-CN" altLang="en-US" sz="2800" dirty="0">
                <a:solidFill>
                  <a:srgbClr val="0851A6"/>
                </a:solidFill>
              </a:rPr>
              <a:t>基本参数</a:t>
            </a:r>
            <a:endParaRPr lang="en-US" sz="2800" dirty="0">
              <a:solidFill>
                <a:srgbClr val="0851A6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0B2184D-894B-8E70-5BD4-3E8C815F6D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88" y="452525"/>
            <a:ext cx="1098290" cy="620773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CF771467-DC77-33CE-E78A-6BA4EF58EB0D}"/>
              </a:ext>
            </a:extLst>
          </p:cNvPr>
          <p:cNvSpPr/>
          <p:nvPr/>
        </p:nvSpPr>
        <p:spPr>
          <a:xfrm>
            <a:off x="6037" y="3797879"/>
            <a:ext cx="1507065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</a:rPr>
              <a:t>3. </a:t>
            </a:r>
            <a:r>
              <a:rPr lang="zh-CN" altLang="en-US" sz="1400" b="1" dirty="0">
                <a:solidFill>
                  <a:srgbClr val="0851A6"/>
                </a:solidFill>
              </a:rPr>
              <a:t>项目基本框架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36B76AF-02F2-8BD4-B9D5-EA9BED95805E}"/>
              </a:ext>
            </a:extLst>
          </p:cNvPr>
          <p:cNvSpPr/>
          <p:nvPr/>
        </p:nvSpPr>
        <p:spPr>
          <a:xfrm>
            <a:off x="-1" y="4755740"/>
            <a:ext cx="1513103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</a:rPr>
              <a:t>4. </a:t>
            </a:r>
            <a:r>
              <a:rPr lang="zh-CN" altLang="en-US" sz="1400" b="1" dirty="0">
                <a:solidFill>
                  <a:srgbClr val="0851A6"/>
                </a:solidFill>
              </a:rPr>
              <a:t>项目亮点</a:t>
            </a:r>
            <a:endParaRPr lang="zh-CN" altLang="en-US" sz="1400" b="1" dirty="0"/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67E851FB-3DF5-FC5B-D619-80EB9D17C19A}"/>
              </a:ext>
            </a:extLst>
          </p:cNvPr>
          <p:cNvCxnSpPr>
            <a:cxnSpLocks/>
          </p:cNvCxnSpPr>
          <p:nvPr/>
        </p:nvCxnSpPr>
        <p:spPr>
          <a:xfrm>
            <a:off x="1737393" y="664025"/>
            <a:ext cx="10089799" cy="0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>
            <a:extLst>
              <a:ext uri="{FF2B5EF4-FFF2-40B4-BE49-F238E27FC236}">
                <a16:creationId xmlns:a16="http://schemas.microsoft.com/office/drawing/2014/main" id="{4CC7F023-5A49-AEE6-1249-FC9CAC3F2432}"/>
              </a:ext>
            </a:extLst>
          </p:cNvPr>
          <p:cNvSpPr/>
          <p:nvPr/>
        </p:nvSpPr>
        <p:spPr>
          <a:xfrm>
            <a:off x="-1" y="1882157"/>
            <a:ext cx="1501029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  <a:latin typeface="+mj-ea"/>
                <a:ea typeface="+mj-ea"/>
              </a:rPr>
              <a:t>1. </a:t>
            </a:r>
            <a:r>
              <a:rPr lang="zh-CN" altLang="en-US" sz="1400" b="1" dirty="0">
                <a:solidFill>
                  <a:srgbClr val="0851A6"/>
                </a:solidFill>
                <a:latin typeface="+mj-ea"/>
                <a:ea typeface="+mj-ea"/>
              </a:rPr>
              <a:t>概述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23C2032-5058-BC02-3E5A-636FDBBCA3DB}"/>
              </a:ext>
            </a:extLst>
          </p:cNvPr>
          <p:cNvSpPr/>
          <p:nvPr/>
        </p:nvSpPr>
        <p:spPr>
          <a:xfrm>
            <a:off x="-6037" y="2840018"/>
            <a:ext cx="1513103" cy="620773"/>
          </a:xfrm>
          <a:prstGeom prst="rect">
            <a:avLst/>
          </a:prstGeom>
          <a:solidFill>
            <a:srgbClr val="0851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chemeClr val="bg1"/>
                </a:solidFill>
                <a:latin typeface="+mj-ea"/>
                <a:ea typeface="+mj-ea"/>
              </a:rPr>
              <a:t>2. </a:t>
            </a:r>
            <a:r>
              <a:rPr lang="zh-CN" altLang="en-US" sz="1400" b="1" dirty="0">
                <a:solidFill>
                  <a:schemeClr val="bg1"/>
                </a:solidFill>
                <a:latin typeface="+mj-ea"/>
                <a:ea typeface="+mj-ea"/>
              </a:rPr>
              <a:t>基本参数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B29BB0F-F4A0-D5C2-8AFE-BDC935EBD6F0}"/>
              </a:ext>
            </a:extLst>
          </p:cNvPr>
          <p:cNvSpPr txBox="1"/>
          <p:nvPr/>
        </p:nvSpPr>
        <p:spPr>
          <a:xfrm>
            <a:off x="1781603" y="1264063"/>
            <a:ext cx="4982309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zh-CN" sz="1600" b="1" kern="100" dirty="0">
                <a:solidFill>
                  <a:srgbClr val="0851A6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时钟频率</a:t>
            </a:r>
            <a:r>
              <a:rPr lang="zh-CN" altLang="en-US" sz="1600" b="1" kern="100" dirty="0">
                <a:solidFill>
                  <a:srgbClr val="0851A6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en-US" altLang="zh-CN" sz="16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25MHz~</a:t>
            </a:r>
            <a:r>
              <a:rPr lang="en-US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250MHz</a:t>
            </a:r>
            <a:endParaRPr lang="zh-CN" altLang="zh-CN" sz="16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zh-CN" sz="1600" b="1" kern="100" dirty="0">
                <a:solidFill>
                  <a:srgbClr val="0851A6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端口数量</a:t>
            </a:r>
            <a:r>
              <a:rPr lang="zh-CN" altLang="en-US" sz="1600" b="1" kern="100" dirty="0">
                <a:solidFill>
                  <a:srgbClr val="0851A6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en-US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16</a:t>
            </a:r>
            <a:endParaRPr lang="zh-CN" altLang="zh-CN" sz="16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1600" b="1" kern="100" dirty="0">
                <a:solidFill>
                  <a:srgbClr val="0851A6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SRAM</a:t>
            </a:r>
            <a:r>
              <a:rPr lang="zh-CN" altLang="zh-CN" sz="1600" b="1" kern="100" dirty="0">
                <a:solidFill>
                  <a:srgbClr val="0851A6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数量</a:t>
            </a:r>
            <a:r>
              <a:rPr lang="zh-CN" altLang="en-US" sz="1600" b="1" kern="100" dirty="0">
                <a:solidFill>
                  <a:srgbClr val="0851A6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en-US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32</a:t>
            </a:r>
            <a:endParaRPr lang="zh-CN" altLang="zh-CN" sz="16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zh-CN" sz="1600" b="1" kern="100" dirty="0">
                <a:solidFill>
                  <a:srgbClr val="0851A6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单块</a:t>
            </a:r>
            <a:r>
              <a:rPr lang="en-US" altLang="zh-CN" sz="1600" b="1" kern="100" dirty="0">
                <a:solidFill>
                  <a:srgbClr val="0851A6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SRAM</a:t>
            </a:r>
            <a:r>
              <a:rPr lang="zh-CN" altLang="zh-CN" sz="1600" b="1" kern="100" dirty="0">
                <a:solidFill>
                  <a:srgbClr val="0851A6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规格</a:t>
            </a:r>
            <a:r>
              <a:rPr lang="zh-CN" altLang="en-US" sz="1600" b="1" kern="100" dirty="0">
                <a:solidFill>
                  <a:srgbClr val="0851A6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zh-CN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双口</a:t>
            </a:r>
            <a:r>
              <a:rPr lang="en-US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256Kbits (16</a:t>
            </a:r>
            <a:r>
              <a:rPr lang="zh-CN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×</a:t>
            </a:r>
            <a:r>
              <a:rPr lang="en-US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16384)</a:t>
            </a:r>
            <a:endParaRPr lang="zh-CN" altLang="zh-CN" sz="16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1600" b="1" kern="100" dirty="0">
                <a:solidFill>
                  <a:srgbClr val="0851A6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读写带宽（</a:t>
            </a:r>
            <a:r>
              <a:rPr lang="en-US" altLang="zh-CN" sz="1600" b="1" kern="100" dirty="0">
                <a:solidFill>
                  <a:srgbClr val="0851A6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250MHz</a:t>
            </a:r>
            <a:r>
              <a:rPr lang="zh-CN" altLang="en-US" sz="1600" b="1" kern="100" dirty="0">
                <a:solidFill>
                  <a:srgbClr val="0851A6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）：</a:t>
            </a:r>
            <a:endParaRPr lang="en-US" altLang="zh-CN" sz="16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50000"/>
              </a:lnSpc>
              <a:buFont typeface="Wingdings" panose="05000000000000000000" pitchFamily="2" charset="2"/>
              <a:buChar char="p"/>
            </a:pPr>
            <a:endParaRPr lang="en-US" altLang="zh-CN" sz="1600" b="1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50000"/>
              </a:lnSpc>
              <a:buFont typeface="Wingdings" panose="05000000000000000000" pitchFamily="2" charset="2"/>
              <a:buChar char="p"/>
            </a:pPr>
            <a:endParaRPr lang="en-US" altLang="zh-CN" sz="1600" b="1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lvl="1" algn="just">
              <a:lnSpc>
                <a:spcPct val="150000"/>
              </a:lnSpc>
            </a:pPr>
            <a:endParaRPr lang="en-US" altLang="zh-CN" sz="1600" b="1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lvl="1" algn="just">
              <a:lnSpc>
                <a:spcPct val="150000"/>
              </a:lnSpc>
            </a:pPr>
            <a:endParaRPr lang="en-US" altLang="zh-CN" sz="1600" b="1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1600" b="1" kern="100" dirty="0">
                <a:solidFill>
                  <a:srgbClr val="0851A6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读写</a:t>
            </a:r>
            <a:r>
              <a:rPr lang="zh-CN" altLang="zh-CN" sz="1600" b="1" kern="100" dirty="0">
                <a:solidFill>
                  <a:srgbClr val="0851A6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延迟</a:t>
            </a:r>
            <a:r>
              <a:rPr lang="zh-CN" altLang="en-US" sz="1600" b="1" kern="100" dirty="0">
                <a:solidFill>
                  <a:srgbClr val="0851A6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：</a:t>
            </a:r>
            <a:endParaRPr lang="en-US" altLang="zh-CN" sz="1600" b="1" kern="100" dirty="0">
              <a:solidFill>
                <a:srgbClr val="0851A6"/>
              </a:solidFill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1600" b="1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写入：</a:t>
            </a:r>
            <a:r>
              <a:rPr lang="en-US" altLang="zh-CN" sz="16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2~32</a:t>
            </a:r>
            <a:r>
              <a:rPr lang="zh-CN" altLang="en-US" sz="16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周期（可自行配置）</a:t>
            </a:r>
            <a:endParaRPr lang="en-US" altLang="zh-CN" sz="16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1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读出：</a:t>
            </a:r>
            <a:r>
              <a:rPr lang="en-US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10~34</a:t>
            </a:r>
            <a:r>
              <a:rPr lang="zh-CN" altLang="en-US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周期</a:t>
            </a:r>
            <a:r>
              <a:rPr lang="zh-CN" altLang="en-US" sz="1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（平均</a:t>
            </a:r>
            <a:r>
              <a:rPr lang="en-US" altLang="zh-CN" sz="1600" b="1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51.2ns</a:t>
            </a:r>
            <a:r>
              <a:rPr lang="zh-CN" altLang="en-US" sz="1600" b="1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）</a:t>
            </a:r>
            <a:endParaRPr lang="zh-CN" altLang="zh-CN" sz="16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zh-CN" altLang="en-US" sz="16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8B3767F-265C-8B13-1E96-597BC48EF133}"/>
              </a:ext>
            </a:extLst>
          </p:cNvPr>
          <p:cNvSpPr txBox="1"/>
          <p:nvPr/>
        </p:nvSpPr>
        <p:spPr>
          <a:xfrm>
            <a:off x="7390547" y="1264063"/>
            <a:ext cx="4285102" cy="41157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1600" b="1" kern="100" dirty="0">
                <a:solidFill>
                  <a:srgbClr val="0851A6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突发传输支持</a:t>
            </a:r>
            <a:r>
              <a:rPr lang="zh-CN" altLang="en-US" sz="1600" b="1" kern="100" dirty="0">
                <a:solidFill>
                  <a:srgbClr val="0851A6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en-US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pause</a:t>
            </a:r>
            <a:r>
              <a:rPr lang="zh-CN" altLang="en-US" sz="16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信号时未拉高，</a:t>
            </a:r>
            <a:r>
              <a:rPr lang="zh-CN" altLang="en-US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端口任意时刻均支持突发传输。在保持一直读出数据包的情况下，支持</a:t>
            </a:r>
            <a:r>
              <a:rPr lang="zh-CN" altLang="en-US" sz="1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长期突发传输</a:t>
            </a:r>
            <a:r>
              <a:rPr lang="zh-CN" altLang="en-US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。压力测试已通过</a:t>
            </a:r>
            <a:r>
              <a:rPr lang="en-US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&gt;200us</a:t>
            </a:r>
            <a:r>
              <a:rPr lang="zh-CN" altLang="en-US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的突发传输。</a:t>
            </a:r>
            <a:endParaRPr lang="en-US" altLang="zh-CN" sz="16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endParaRPr lang="en-US" altLang="zh-CN" sz="16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1600" b="1" kern="100" dirty="0">
                <a:solidFill>
                  <a:srgbClr val="0851A6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主要</a:t>
            </a:r>
            <a:r>
              <a:rPr lang="zh-CN" altLang="en-US" sz="1600" b="1" kern="100" dirty="0">
                <a:solidFill>
                  <a:srgbClr val="0851A6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存储资源占用情况</a:t>
            </a:r>
            <a:r>
              <a:rPr lang="zh-CN" altLang="en-US" sz="1600" b="1" kern="100" dirty="0">
                <a:solidFill>
                  <a:srgbClr val="0851A6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：</a:t>
            </a:r>
            <a:endParaRPr lang="en-US" altLang="zh-CN" sz="1600" b="1" kern="100" dirty="0">
              <a:solidFill>
                <a:srgbClr val="0851A6"/>
              </a:solidFill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lvl="1" algn="just">
              <a:lnSpc>
                <a:spcPct val="150000"/>
              </a:lnSpc>
            </a:pPr>
            <a:endParaRPr lang="en-US" altLang="zh-CN" sz="16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lvl="1" algn="just">
              <a:lnSpc>
                <a:spcPct val="150000"/>
              </a:lnSpc>
            </a:pPr>
            <a:endParaRPr lang="en-US" altLang="zh-CN" sz="16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lvl="1" algn="just">
              <a:lnSpc>
                <a:spcPct val="150000"/>
              </a:lnSpc>
            </a:pPr>
            <a:endParaRPr lang="en-US" altLang="zh-CN" sz="16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lvl="1" algn="just">
              <a:lnSpc>
                <a:spcPct val="150000"/>
              </a:lnSpc>
            </a:pPr>
            <a:endParaRPr lang="en-US" altLang="zh-CN" sz="16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1600" b="1" kern="100" dirty="0">
                <a:solidFill>
                  <a:srgbClr val="0851A6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功率：</a:t>
            </a:r>
            <a:r>
              <a:rPr lang="en-US" altLang="zh-CN" sz="1600" b="1" kern="100" dirty="0">
                <a:solidFill>
                  <a:srgbClr val="0851A6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2.61W</a:t>
            </a:r>
            <a:endParaRPr lang="zh-CN" altLang="en-US" sz="1600" dirty="0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58D77A83-9011-6DB0-DC78-5F4A2973D7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en-US" altLang="zh-CN" smtClean="0"/>
              <a:pPr/>
              <a:t>4</a:t>
            </a:fld>
            <a:endParaRPr lang="en-US" altLang="zh-CN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8A41CCD4-2C23-E37C-95F1-2AC123D121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8900" y="3584884"/>
            <a:ext cx="4068292" cy="1358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3EA561E3-6716-7021-9D63-77F4836EE4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265" y="3265967"/>
            <a:ext cx="5392681" cy="1229830"/>
          </a:xfrm>
          <a:prstGeom prst="rect">
            <a:avLst/>
          </a:prstGeom>
          <a:noFill/>
          <a:ln>
            <a:noFill/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247284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1512720" y="2513435"/>
            <a:ext cx="9166559" cy="800314"/>
          </a:xfrm>
        </p:spPr>
        <p:txBody>
          <a:bodyPr wrap="square">
            <a:noAutofit/>
          </a:bodyPr>
          <a:lstStyle/>
          <a:p>
            <a:pPr algn="ctr"/>
            <a:r>
              <a:rPr lang="zh-CN" altLang="en-US" sz="4000" spc="200" dirty="0">
                <a:solidFill>
                  <a:srgbClr val="0851A6"/>
                </a:solidFill>
                <a:latin typeface="+mj-ea"/>
              </a:rPr>
              <a:t>恳请各位评委批评指正</a:t>
            </a:r>
            <a:endParaRPr lang="zh-CN" altLang="en-US" sz="4000" spc="200" dirty="0">
              <a:solidFill>
                <a:srgbClr val="0851A6"/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88D903E-F09D-4F7F-51F5-A0067BE06C94}"/>
              </a:ext>
            </a:extLst>
          </p:cNvPr>
          <p:cNvSpPr/>
          <p:nvPr/>
        </p:nvSpPr>
        <p:spPr>
          <a:xfrm>
            <a:off x="0" y="6365174"/>
            <a:ext cx="12192000" cy="492826"/>
          </a:xfrm>
          <a:prstGeom prst="rect">
            <a:avLst/>
          </a:prstGeom>
          <a:solidFill>
            <a:srgbClr val="0851A6"/>
          </a:solidFill>
          <a:ln>
            <a:solidFill>
              <a:srgbClr val="0068E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FD9A078C-756C-F7A5-F70E-3396E5DDBAB1}"/>
              </a:ext>
            </a:extLst>
          </p:cNvPr>
          <p:cNvCxnSpPr>
            <a:cxnSpLocks/>
          </p:cNvCxnSpPr>
          <p:nvPr/>
        </p:nvCxnSpPr>
        <p:spPr>
          <a:xfrm>
            <a:off x="2912969" y="3847852"/>
            <a:ext cx="6053232" cy="0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E38FF1E-2A0B-9EB1-1B21-9771B97723AF}"/>
              </a:ext>
            </a:extLst>
          </p:cNvPr>
          <p:cNvSpPr txBox="1">
            <a:spLocks/>
          </p:cNvSpPr>
          <p:nvPr/>
        </p:nvSpPr>
        <p:spPr>
          <a:xfrm>
            <a:off x="6209527" y="4115746"/>
            <a:ext cx="2756674" cy="800313"/>
          </a:xfrm>
          <a:prstGeom prst="rect">
            <a:avLst/>
          </a:prstGeom>
        </p:spPr>
        <p:txBody>
          <a:bodyPr vert="horz" wrap="square" lIns="90000" tIns="45720" rIns="91440" bIns="45720" rtlCol="0">
            <a:no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1600" b="1" dirty="0">
                <a:latin typeface="等线" panose="02010600030101010101" pitchFamily="2" charset="-122"/>
                <a:ea typeface="等线" panose="02010600030101010101" pitchFamily="2" charset="-122"/>
              </a:rPr>
              <a:t>队长：严大粟</a:t>
            </a:r>
            <a:endParaRPr lang="en-US" altLang="zh-CN" sz="1600" b="1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algn="l"/>
            <a:r>
              <a:rPr lang="zh-CN" altLang="en-US" sz="1600" b="1" dirty="0">
                <a:latin typeface="等线" panose="02010600030101010101" pitchFamily="2" charset="-122"/>
                <a:ea typeface="等线" panose="02010600030101010101" pitchFamily="2" charset="-122"/>
              </a:rPr>
              <a:t>队员：严大粟 鲁毅轩 李泊含</a:t>
            </a:r>
            <a:endParaRPr lang="en-US" sz="1600" b="1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82A30841-436E-55BA-FE9D-B36B0210E84C}"/>
              </a:ext>
            </a:extLst>
          </p:cNvPr>
          <p:cNvSpPr txBox="1">
            <a:spLocks/>
          </p:cNvSpPr>
          <p:nvPr/>
        </p:nvSpPr>
        <p:spPr>
          <a:xfrm>
            <a:off x="3040643" y="4110787"/>
            <a:ext cx="2309656" cy="805272"/>
          </a:xfrm>
          <a:prstGeom prst="rect">
            <a:avLst/>
          </a:prstGeom>
        </p:spPr>
        <p:txBody>
          <a:bodyPr vert="horz" wrap="square" lIns="90000" tIns="45720" rIns="91440" bIns="45720" rtlCol="0">
            <a:norm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1600" b="1" dirty="0">
                <a:latin typeface="等线" panose="02010600030101010101" pitchFamily="2" charset="-122"/>
                <a:ea typeface="等线" panose="02010600030101010101" pitchFamily="2" charset="-122"/>
              </a:rPr>
              <a:t>队伍编号：</a:t>
            </a:r>
            <a:r>
              <a:rPr lang="en-US" altLang="zh-CN" sz="1600" b="1" dirty="0">
                <a:latin typeface="等线" panose="02010600030101010101" pitchFamily="2" charset="-122"/>
                <a:ea typeface="等线" panose="02010600030101010101" pitchFamily="2" charset="-122"/>
              </a:rPr>
              <a:t>CICC1651</a:t>
            </a:r>
          </a:p>
          <a:p>
            <a:pPr algn="l"/>
            <a:r>
              <a:rPr lang="zh-CN" altLang="en-US" sz="1600" b="1" dirty="0">
                <a:latin typeface="等线" panose="02010600030101010101" pitchFamily="2" charset="-122"/>
                <a:ea typeface="等线" panose="02010600030101010101" pitchFamily="2" charset="-122"/>
              </a:rPr>
              <a:t>队伍名称：</a:t>
            </a:r>
            <a:r>
              <a:rPr lang="en-US" altLang="zh-CN" sz="1600" b="1" dirty="0">
                <a:latin typeface="等线" panose="02010600030101010101" pitchFamily="2" charset="-122"/>
                <a:ea typeface="等线" panose="02010600030101010101" pitchFamily="2" charset="-122"/>
              </a:rPr>
              <a:t>HYDRA</a:t>
            </a:r>
            <a:endParaRPr lang="en-US" sz="1600" b="1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7C08E82-D816-D5E1-F384-B32E746167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0643" y="916853"/>
            <a:ext cx="6110714" cy="1503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283717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CD4BC0F4-CB33-C1C6-3457-8D403DFAB62A}"/>
              </a:ext>
            </a:extLst>
          </p:cNvPr>
          <p:cNvSpPr/>
          <p:nvPr/>
        </p:nvSpPr>
        <p:spPr>
          <a:xfrm>
            <a:off x="0" y="0"/>
            <a:ext cx="1507066" cy="6858000"/>
          </a:xfrm>
          <a:prstGeom prst="rect">
            <a:avLst/>
          </a:prstGeom>
          <a:gradFill>
            <a:gsLst>
              <a:gs pos="40000">
                <a:srgbClr val="D2E4F2"/>
              </a:gs>
              <a:gs pos="600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98000">
                <a:schemeClr val="accent1">
                  <a:lumMod val="75000"/>
                </a:schemeClr>
              </a:gs>
              <a:gs pos="100000">
                <a:srgbClr val="668CA8"/>
              </a:gs>
              <a:gs pos="100000">
                <a:schemeClr val="accent1">
                  <a:lumMod val="5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23C2032-5058-BC02-3E5A-636FDBBCA3DB}"/>
              </a:ext>
            </a:extLst>
          </p:cNvPr>
          <p:cNvSpPr/>
          <p:nvPr/>
        </p:nvSpPr>
        <p:spPr>
          <a:xfrm>
            <a:off x="-6037" y="3797879"/>
            <a:ext cx="1507065" cy="620773"/>
          </a:xfrm>
          <a:prstGeom prst="rect">
            <a:avLst/>
          </a:prstGeom>
          <a:solidFill>
            <a:srgbClr val="0851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chemeClr val="bg1"/>
                </a:solidFill>
                <a:latin typeface="+mj-ea"/>
                <a:ea typeface="+mj-ea"/>
              </a:rPr>
              <a:t>3. </a:t>
            </a:r>
            <a:r>
              <a:rPr lang="zh-CN" altLang="en-US" sz="1400" b="1" dirty="0">
                <a:solidFill>
                  <a:schemeClr val="bg1"/>
                </a:solidFill>
                <a:latin typeface="+mj-ea"/>
                <a:ea typeface="+mj-ea"/>
              </a:rPr>
              <a:t>项目基本框架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737392" y="0"/>
            <a:ext cx="6210267" cy="584775"/>
          </a:xfrm>
        </p:spPr>
        <p:txBody>
          <a:bodyPr wrap="square">
            <a:normAutofit/>
          </a:bodyPr>
          <a:lstStyle/>
          <a:p>
            <a:pPr marL="457200" lvl="0" indent="-457200">
              <a:buFont typeface="Wingdings" panose="05000000000000000000" pitchFamily="2" charset="2"/>
              <a:buChar char="n"/>
            </a:pPr>
            <a:r>
              <a:rPr lang="zh-CN" altLang="en-US" sz="2800" dirty="0">
                <a:solidFill>
                  <a:srgbClr val="0851A6"/>
                </a:solidFill>
              </a:rPr>
              <a:t>动态缓存管理</a:t>
            </a:r>
            <a:r>
              <a:rPr lang="en-US" altLang="zh-CN" sz="2800" dirty="0">
                <a:solidFill>
                  <a:srgbClr val="0851A6"/>
                </a:solidFill>
              </a:rPr>
              <a:t>	SRAM</a:t>
            </a:r>
            <a:r>
              <a:rPr lang="zh-CN" altLang="en-US" sz="2800" dirty="0">
                <a:solidFill>
                  <a:srgbClr val="0851A6"/>
                </a:solidFill>
              </a:rPr>
              <a:t>颗粒划分</a:t>
            </a:r>
            <a:endParaRPr lang="en-US" sz="2800" dirty="0">
              <a:solidFill>
                <a:srgbClr val="0851A6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0B2184D-894B-8E70-5BD4-3E8C815F6D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88" y="452525"/>
            <a:ext cx="1098290" cy="620773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CF771467-DC77-33CE-E78A-6BA4EF58EB0D}"/>
              </a:ext>
            </a:extLst>
          </p:cNvPr>
          <p:cNvSpPr/>
          <p:nvPr/>
        </p:nvSpPr>
        <p:spPr>
          <a:xfrm>
            <a:off x="6037" y="2840018"/>
            <a:ext cx="1507066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</a:rPr>
              <a:t>2. </a:t>
            </a:r>
            <a:r>
              <a:rPr lang="zh-CN" altLang="en-US" sz="1400" b="1" dirty="0">
                <a:solidFill>
                  <a:srgbClr val="0851A6"/>
                </a:solidFill>
              </a:rPr>
              <a:t>基本参数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36B76AF-02F2-8BD4-B9D5-EA9BED95805E}"/>
              </a:ext>
            </a:extLst>
          </p:cNvPr>
          <p:cNvSpPr/>
          <p:nvPr/>
        </p:nvSpPr>
        <p:spPr>
          <a:xfrm>
            <a:off x="0" y="4755740"/>
            <a:ext cx="1501028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</a:rPr>
              <a:t>4. </a:t>
            </a:r>
            <a:r>
              <a:rPr lang="zh-CN" altLang="en-US" sz="1400" b="1" dirty="0">
                <a:solidFill>
                  <a:srgbClr val="0851A6"/>
                </a:solidFill>
              </a:rPr>
              <a:t>项目亮点</a:t>
            </a:r>
            <a:endParaRPr lang="zh-CN" altLang="en-US" sz="1400" b="1" dirty="0"/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67E851FB-3DF5-FC5B-D619-80EB9D17C19A}"/>
              </a:ext>
            </a:extLst>
          </p:cNvPr>
          <p:cNvCxnSpPr>
            <a:cxnSpLocks/>
          </p:cNvCxnSpPr>
          <p:nvPr/>
        </p:nvCxnSpPr>
        <p:spPr>
          <a:xfrm>
            <a:off x="1737393" y="664025"/>
            <a:ext cx="10089799" cy="0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>
            <a:extLst>
              <a:ext uri="{FF2B5EF4-FFF2-40B4-BE49-F238E27FC236}">
                <a16:creationId xmlns:a16="http://schemas.microsoft.com/office/drawing/2014/main" id="{4CC7F023-5A49-AEE6-1249-FC9CAC3F2432}"/>
              </a:ext>
            </a:extLst>
          </p:cNvPr>
          <p:cNvSpPr/>
          <p:nvPr/>
        </p:nvSpPr>
        <p:spPr>
          <a:xfrm>
            <a:off x="-1" y="1882157"/>
            <a:ext cx="1501029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  <a:latin typeface="+mj-ea"/>
                <a:ea typeface="+mj-ea"/>
              </a:rPr>
              <a:t>1. </a:t>
            </a:r>
            <a:r>
              <a:rPr lang="zh-CN" altLang="en-US" sz="1400" b="1" dirty="0">
                <a:solidFill>
                  <a:srgbClr val="0851A6"/>
                </a:solidFill>
                <a:latin typeface="+mj-ea"/>
                <a:ea typeface="+mj-ea"/>
              </a:rPr>
              <a:t>概述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81AF5FE7-DADB-8C09-B4C8-FEA51F5C9F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8339" y="2338373"/>
            <a:ext cx="9207905" cy="4343438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48969466-2D27-CCF1-1397-803E4D226E80}"/>
              </a:ext>
            </a:extLst>
          </p:cNvPr>
          <p:cNvSpPr txBox="1"/>
          <p:nvPr/>
        </p:nvSpPr>
        <p:spPr>
          <a:xfrm>
            <a:off x="1913821" y="874070"/>
            <a:ext cx="3488759" cy="1296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页地址与半字对齐</a:t>
            </a:r>
            <a:endParaRPr lang="en-US" altLang="zh-CN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降低校验存储需求</a:t>
            </a:r>
            <a:endParaRPr lang="en-US" altLang="zh-CN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数据包控制部分与半字对齐</a:t>
            </a:r>
            <a:endParaRPr lang="zh-CN" altLang="en-US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3A34DE98-290B-63A3-A4F6-115C564327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7659" y="794819"/>
            <a:ext cx="3286974" cy="2762855"/>
          </a:xfrm>
          <a:prstGeom prst="rect">
            <a:avLst/>
          </a:prstGeom>
        </p:spPr>
      </p:pic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5B50171-D201-6ADB-C665-777E54ED59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en-US" altLang="zh-CN" smtClean="0"/>
              <a:pPr/>
              <a:t>5</a:t>
            </a:fld>
            <a:endParaRPr lang="en-US" altLang="zh-CN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511814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CD4BC0F4-CB33-C1C6-3457-8D403DFAB62A}"/>
              </a:ext>
            </a:extLst>
          </p:cNvPr>
          <p:cNvSpPr/>
          <p:nvPr/>
        </p:nvSpPr>
        <p:spPr>
          <a:xfrm>
            <a:off x="0" y="0"/>
            <a:ext cx="1507066" cy="6858000"/>
          </a:xfrm>
          <a:prstGeom prst="rect">
            <a:avLst/>
          </a:prstGeom>
          <a:gradFill>
            <a:gsLst>
              <a:gs pos="40000">
                <a:srgbClr val="D2E4F2"/>
              </a:gs>
              <a:gs pos="600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98000">
                <a:schemeClr val="accent1">
                  <a:lumMod val="75000"/>
                </a:schemeClr>
              </a:gs>
              <a:gs pos="100000">
                <a:srgbClr val="668CA8"/>
              </a:gs>
              <a:gs pos="100000">
                <a:schemeClr val="accent1">
                  <a:lumMod val="5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23C2032-5058-BC02-3E5A-636FDBBCA3DB}"/>
              </a:ext>
            </a:extLst>
          </p:cNvPr>
          <p:cNvSpPr/>
          <p:nvPr/>
        </p:nvSpPr>
        <p:spPr>
          <a:xfrm>
            <a:off x="-6037" y="3797879"/>
            <a:ext cx="1507065" cy="620773"/>
          </a:xfrm>
          <a:prstGeom prst="rect">
            <a:avLst/>
          </a:prstGeom>
          <a:solidFill>
            <a:srgbClr val="0851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chemeClr val="bg1"/>
                </a:solidFill>
                <a:latin typeface="+mj-ea"/>
                <a:ea typeface="+mj-ea"/>
              </a:rPr>
              <a:t>3. </a:t>
            </a:r>
            <a:r>
              <a:rPr lang="zh-CN" altLang="en-US" sz="1400" b="1" dirty="0">
                <a:solidFill>
                  <a:schemeClr val="bg1"/>
                </a:solidFill>
                <a:latin typeface="+mj-ea"/>
                <a:ea typeface="+mj-ea"/>
              </a:rPr>
              <a:t>项目基本框架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737392" y="0"/>
            <a:ext cx="6210267" cy="584775"/>
          </a:xfrm>
        </p:spPr>
        <p:txBody>
          <a:bodyPr wrap="square">
            <a:normAutofit/>
          </a:bodyPr>
          <a:lstStyle/>
          <a:p>
            <a:pPr marL="457200" lvl="0" indent="-457200">
              <a:buFont typeface="Wingdings" panose="05000000000000000000" pitchFamily="2" charset="2"/>
              <a:buChar char="n"/>
            </a:pPr>
            <a:r>
              <a:rPr lang="zh-CN" altLang="en-US" sz="2800" dirty="0">
                <a:solidFill>
                  <a:srgbClr val="0851A6"/>
                </a:solidFill>
              </a:rPr>
              <a:t>动态缓存管理</a:t>
            </a:r>
            <a:r>
              <a:rPr lang="en-US" altLang="zh-CN" sz="2800" dirty="0">
                <a:solidFill>
                  <a:srgbClr val="0851A6"/>
                </a:solidFill>
              </a:rPr>
              <a:t>	</a:t>
            </a:r>
            <a:r>
              <a:rPr lang="zh-CN" altLang="en-US" sz="2800" dirty="0">
                <a:solidFill>
                  <a:srgbClr val="0851A6"/>
                </a:solidFill>
              </a:rPr>
              <a:t>内存回收</a:t>
            </a:r>
            <a:endParaRPr lang="en-US" sz="2800" dirty="0">
              <a:solidFill>
                <a:srgbClr val="0851A6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0B2184D-894B-8E70-5BD4-3E8C815F6D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88" y="452525"/>
            <a:ext cx="1098290" cy="620773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CF771467-DC77-33CE-E78A-6BA4EF58EB0D}"/>
              </a:ext>
            </a:extLst>
          </p:cNvPr>
          <p:cNvSpPr/>
          <p:nvPr/>
        </p:nvSpPr>
        <p:spPr>
          <a:xfrm>
            <a:off x="6037" y="2840018"/>
            <a:ext cx="1507066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</a:rPr>
              <a:t>2. </a:t>
            </a:r>
            <a:r>
              <a:rPr lang="zh-CN" altLang="en-US" sz="1400" b="1" dirty="0">
                <a:solidFill>
                  <a:srgbClr val="0851A6"/>
                </a:solidFill>
              </a:rPr>
              <a:t>基本参数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36B76AF-02F2-8BD4-B9D5-EA9BED95805E}"/>
              </a:ext>
            </a:extLst>
          </p:cNvPr>
          <p:cNvSpPr/>
          <p:nvPr/>
        </p:nvSpPr>
        <p:spPr>
          <a:xfrm>
            <a:off x="0" y="4755740"/>
            <a:ext cx="1501028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</a:rPr>
              <a:t>4. </a:t>
            </a:r>
            <a:r>
              <a:rPr lang="zh-CN" altLang="en-US" sz="1400" b="1" dirty="0">
                <a:solidFill>
                  <a:srgbClr val="0851A6"/>
                </a:solidFill>
              </a:rPr>
              <a:t>项目亮点</a:t>
            </a:r>
            <a:endParaRPr lang="zh-CN" altLang="en-US" sz="1400" b="1" dirty="0"/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67E851FB-3DF5-FC5B-D619-80EB9D17C19A}"/>
              </a:ext>
            </a:extLst>
          </p:cNvPr>
          <p:cNvCxnSpPr>
            <a:cxnSpLocks/>
          </p:cNvCxnSpPr>
          <p:nvPr/>
        </p:nvCxnSpPr>
        <p:spPr>
          <a:xfrm>
            <a:off x="1737393" y="664025"/>
            <a:ext cx="10089799" cy="0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>
            <a:extLst>
              <a:ext uri="{FF2B5EF4-FFF2-40B4-BE49-F238E27FC236}">
                <a16:creationId xmlns:a16="http://schemas.microsoft.com/office/drawing/2014/main" id="{4CC7F023-5A49-AEE6-1249-FC9CAC3F2432}"/>
              </a:ext>
            </a:extLst>
          </p:cNvPr>
          <p:cNvSpPr/>
          <p:nvPr/>
        </p:nvSpPr>
        <p:spPr>
          <a:xfrm>
            <a:off x="-1" y="1882157"/>
            <a:ext cx="1501029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  <a:latin typeface="+mj-ea"/>
                <a:ea typeface="+mj-ea"/>
              </a:rPr>
              <a:t>1. </a:t>
            </a:r>
            <a:r>
              <a:rPr lang="zh-CN" altLang="en-US" sz="1400" b="1" dirty="0">
                <a:solidFill>
                  <a:srgbClr val="0851A6"/>
                </a:solidFill>
                <a:latin typeface="+mj-ea"/>
                <a:ea typeface="+mj-ea"/>
              </a:rPr>
              <a:t>概述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48969466-2D27-CCF1-1397-803E4D226E80}"/>
              </a:ext>
            </a:extLst>
          </p:cNvPr>
          <p:cNvSpPr txBox="1"/>
          <p:nvPr/>
        </p:nvSpPr>
        <p:spPr>
          <a:xfrm>
            <a:off x="1913821" y="874070"/>
            <a:ext cx="3313499" cy="1296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lnSpc>
                <a:spcPct val="150000"/>
              </a:lnSpc>
            </a:pPr>
            <a:r>
              <a:rPr lang="zh-CN" altLang="en-US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空闲队列</a:t>
            </a:r>
            <a:endParaRPr lang="en-US" altLang="zh-CN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时间复杂度为</a:t>
            </a: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O(1)</a:t>
            </a:r>
          </a:p>
          <a:p>
            <a:pPr marL="342900" lvl="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完全动态的空间分配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07606AE-4F47-8970-2F98-3B69F27BE5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1614" y="2379641"/>
            <a:ext cx="6218377" cy="3973194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66006170-F28D-3761-3DB8-6E7F599EC037}"/>
              </a:ext>
            </a:extLst>
          </p:cNvPr>
          <p:cNvSpPr txBox="1"/>
          <p:nvPr/>
        </p:nvSpPr>
        <p:spPr>
          <a:xfrm>
            <a:off x="7538808" y="2010309"/>
            <a:ext cx="1443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/>
              <a:t>空闲队列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C63827B-E139-53BC-966A-21AFBD068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en-US" altLang="zh-CN" smtClean="0"/>
              <a:pPr/>
              <a:t>6</a:t>
            </a:fld>
            <a:endParaRPr lang="en-US" altLang="zh-CN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739689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CD4BC0F4-CB33-C1C6-3457-8D403DFAB62A}"/>
              </a:ext>
            </a:extLst>
          </p:cNvPr>
          <p:cNvSpPr/>
          <p:nvPr/>
        </p:nvSpPr>
        <p:spPr>
          <a:xfrm>
            <a:off x="0" y="0"/>
            <a:ext cx="1507066" cy="6858000"/>
          </a:xfrm>
          <a:prstGeom prst="rect">
            <a:avLst/>
          </a:prstGeom>
          <a:gradFill>
            <a:gsLst>
              <a:gs pos="40000">
                <a:srgbClr val="D2E4F2"/>
              </a:gs>
              <a:gs pos="600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98000">
                <a:schemeClr val="accent1">
                  <a:lumMod val="75000"/>
                </a:schemeClr>
              </a:gs>
              <a:gs pos="100000">
                <a:srgbClr val="668CA8"/>
              </a:gs>
              <a:gs pos="100000">
                <a:schemeClr val="accent1">
                  <a:lumMod val="5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23C2032-5058-BC02-3E5A-636FDBBCA3DB}"/>
              </a:ext>
            </a:extLst>
          </p:cNvPr>
          <p:cNvSpPr/>
          <p:nvPr/>
        </p:nvSpPr>
        <p:spPr>
          <a:xfrm>
            <a:off x="-6037" y="3797879"/>
            <a:ext cx="1507065" cy="620773"/>
          </a:xfrm>
          <a:prstGeom prst="rect">
            <a:avLst/>
          </a:prstGeom>
          <a:solidFill>
            <a:srgbClr val="0851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chemeClr val="bg1"/>
                </a:solidFill>
                <a:latin typeface="+mj-ea"/>
                <a:ea typeface="+mj-ea"/>
              </a:rPr>
              <a:t>3. </a:t>
            </a:r>
            <a:r>
              <a:rPr lang="zh-CN" altLang="en-US" sz="1400" b="1" dirty="0">
                <a:solidFill>
                  <a:schemeClr val="bg1"/>
                </a:solidFill>
                <a:latin typeface="+mj-ea"/>
                <a:ea typeface="+mj-ea"/>
              </a:rPr>
              <a:t>项目基本框架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737392" y="0"/>
            <a:ext cx="6210267" cy="584775"/>
          </a:xfrm>
        </p:spPr>
        <p:txBody>
          <a:bodyPr wrap="square">
            <a:normAutofit/>
          </a:bodyPr>
          <a:lstStyle/>
          <a:p>
            <a:pPr marL="457200" lvl="0" indent="-457200">
              <a:buFont typeface="Wingdings" panose="05000000000000000000" pitchFamily="2" charset="2"/>
              <a:buChar char="n"/>
            </a:pPr>
            <a:r>
              <a:rPr lang="zh-CN" altLang="en-US" sz="2800" dirty="0">
                <a:solidFill>
                  <a:srgbClr val="0851A6"/>
                </a:solidFill>
              </a:rPr>
              <a:t>数据包管理</a:t>
            </a:r>
            <a:r>
              <a:rPr lang="en-US" altLang="zh-CN" sz="2800" dirty="0">
                <a:solidFill>
                  <a:srgbClr val="0851A6"/>
                </a:solidFill>
              </a:rPr>
              <a:t> </a:t>
            </a:r>
            <a:r>
              <a:rPr lang="zh-CN" altLang="en-US" sz="2800" dirty="0">
                <a:solidFill>
                  <a:srgbClr val="0851A6"/>
                </a:solidFill>
              </a:rPr>
              <a:t>链表维护队列</a:t>
            </a:r>
            <a:endParaRPr lang="en-US" sz="2800" dirty="0">
              <a:solidFill>
                <a:srgbClr val="0851A6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0B2184D-894B-8E70-5BD4-3E8C815F6D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88" y="452525"/>
            <a:ext cx="1098290" cy="620773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CF771467-DC77-33CE-E78A-6BA4EF58EB0D}"/>
              </a:ext>
            </a:extLst>
          </p:cNvPr>
          <p:cNvSpPr/>
          <p:nvPr/>
        </p:nvSpPr>
        <p:spPr>
          <a:xfrm>
            <a:off x="6037" y="2840018"/>
            <a:ext cx="1507066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</a:rPr>
              <a:t>2. </a:t>
            </a:r>
            <a:r>
              <a:rPr lang="zh-CN" altLang="en-US" sz="1400" b="1" dirty="0">
                <a:solidFill>
                  <a:srgbClr val="0851A6"/>
                </a:solidFill>
              </a:rPr>
              <a:t>基本参数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36B76AF-02F2-8BD4-B9D5-EA9BED95805E}"/>
              </a:ext>
            </a:extLst>
          </p:cNvPr>
          <p:cNvSpPr/>
          <p:nvPr/>
        </p:nvSpPr>
        <p:spPr>
          <a:xfrm>
            <a:off x="0" y="4755740"/>
            <a:ext cx="1501028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</a:rPr>
              <a:t>4. </a:t>
            </a:r>
            <a:r>
              <a:rPr lang="zh-CN" altLang="en-US" sz="1400" b="1" dirty="0">
                <a:solidFill>
                  <a:srgbClr val="0851A6"/>
                </a:solidFill>
              </a:rPr>
              <a:t>项目亮点</a:t>
            </a:r>
            <a:endParaRPr lang="zh-CN" altLang="en-US" sz="1400" b="1" dirty="0"/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67E851FB-3DF5-FC5B-D619-80EB9D17C19A}"/>
              </a:ext>
            </a:extLst>
          </p:cNvPr>
          <p:cNvCxnSpPr>
            <a:cxnSpLocks/>
          </p:cNvCxnSpPr>
          <p:nvPr/>
        </p:nvCxnSpPr>
        <p:spPr>
          <a:xfrm>
            <a:off x="1737393" y="664025"/>
            <a:ext cx="10089799" cy="0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>
            <a:extLst>
              <a:ext uri="{FF2B5EF4-FFF2-40B4-BE49-F238E27FC236}">
                <a16:creationId xmlns:a16="http://schemas.microsoft.com/office/drawing/2014/main" id="{4CC7F023-5A49-AEE6-1249-FC9CAC3F2432}"/>
              </a:ext>
            </a:extLst>
          </p:cNvPr>
          <p:cNvSpPr/>
          <p:nvPr/>
        </p:nvSpPr>
        <p:spPr>
          <a:xfrm>
            <a:off x="-1" y="1882157"/>
            <a:ext cx="1501029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  <a:latin typeface="+mj-ea"/>
                <a:ea typeface="+mj-ea"/>
              </a:rPr>
              <a:t>1. </a:t>
            </a:r>
            <a:r>
              <a:rPr lang="zh-CN" altLang="en-US" sz="1400" b="1" dirty="0">
                <a:solidFill>
                  <a:srgbClr val="0851A6"/>
                </a:solidFill>
                <a:latin typeface="+mj-ea"/>
                <a:ea typeface="+mj-ea"/>
              </a:rPr>
              <a:t>概述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48969466-2D27-CCF1-1397-803E4D226E80}"/>
              </a:ext>
            </a:extLst>
          </p:cNvPr>
          <p:cNvSpPr txBox="1"/>
          <p:nvPr/>
        </p:nvSpPr>
        <p:spPr>
          <a:xfrm>
            <a:off x="1913821" y="874070"/>
            <a:ext cx="3313499" cy="8811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lnSpc>
                <a:spcPct val="150000"/>
              </a:lnSpc>
            </a:pPr>
            <a:r>
              <a:rPr lang="zh-CN" altLang="en-US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单向链表</a:t>
            </a:r>
            <a:endParaRPr lang="en-US" altLang="zh-CN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结构简单，可用</a:t>
            </a: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FIFO</a:t>
            </a:r>
            <a:r>
              <a:rPr lang="zh-CN" altLang="en-US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模拟</a:t>
            </a:r>
            <a:endParaRPr lang="zh-CN" altLang="en-US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F55226CF-159B-074E-366B-7EEB0752D4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1239" y="1845586"/>
            <a:ext cx="8080761" cy="5012414"/>
          </a:xfrm>
          <a:prstGeom prst="rect">
            <a:avLst/>
          </a:prstGeom>
        </p:spPr>
      </p:pic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B391BE7-E558-A1C3-40FB-FF0F9071A3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en-US" altLang="zh-CN" smtClean="0"/>
              <a:pPr/>
              <a:t>7</a:t>
            </a:fld>
            <a:endParaRPr lang="en-US" altLang="zh-CN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180516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CD4BC0F4-CB33-C1C6-3457-8D403DFAB62A}"/>
              </a:ext>
            </a:extLst>
          </p:cNvPr>
          <p:cNvSpPr/>
          <p:nvPr/>
        </p:nvSpPr>
        <p:spPr>
          <a:xfrm>
            <a:off x="0" y="0"/>
            <a:ext cx="1507066" cy="6858000"/>
          </a:xfrm>
          <a:prstGeom prst="rect">
            <a:avLst/>
          </a:prstGeom>
          <a:gradFill>
            <a:gsLst>
              <a:gs pos="40000">
                <a:srgbClr val="D2E4F2"/>
              </a:gs>
              <a:gs pos="600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98000">
                <a:schemeClr val="accent1">
                  <a:lumMod val="75000"/>
                </a:schemeClr>
              </a:gs>
              <a:gs pos="100000">
                <a:srgbClr val="668CA8"/>
              </a:gs>
              <a:gs pos="100000">
                <a:schemeClr val="accent1">
                  <a:lumMod val="5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23C2032-5058-BC02-3E5A-636FDBBCA3DB}"/>
              </a:ext>
            </a:extLst>
          </p:cNvPr>
          <p:cNvSpPr/>
          <p:nvPr/>
        </p:nvSpPr>
        <p:spPr>
          <a:xfrm>
            <a:off x="-6037" y="3797879"/>
            <a:ext cx="1507065" cy="620773"/>
          </a:xfrm>
          <a:prstGeom prst="rect">
            <a:avLst/>
          </a:prstGeom>
          <a:solidFill>
            <a:srgbClr val="0851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chemeClr val="bg1"/>
                </a:solidFill>
                <a:latin typeface="+mj-ea"/>
                <a:ea typeface="+mj-ea"/>
              </a:rPr>
              <a:t>3. </a:t>
            </a:r>
            <a:r>
              <a:rPr lang="zh-CN" altLang="en-US" sz="1400" b="1" dirty="0">
                <a:solidFill>
                  <a:schemeClr val="bg1"/>
                </a:solidFill>
                <a:latin typeface="+mj-ea"/>
                <a:ea typeface="+mj-ea"/>
              </a:rPr>
              <a:t>项目基本框架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737392" y="0"/>
            <a:ext cx="6210267" cy="584775"/>
          </a:xfrm>
        </p:spPr>
        <p:txBody>
          <a:bodyPr wrap="square">
            <a:normAutofit/>
          </a:bodyPr>
          <a:lstStyle/>
          <a:p>
            <a:pPr marL="457200" lvl="0" indent="-457200">
              <a:buFont typeface="Wingdings" panose="05000000000000000000" pitchFamily="2" charset="2"/>
              <a:buChar char="n"/>
            </a:pPr>
            <a:r>
              <a:rPr lang="zh-CN" altLang="en-US" sz="2800" dirty="0">
                <a:solidFill>
                  <a:srgbClr val="0851A6"/>
                </a:solidFill>
              </a:rPr>
              <a:t>数据包管理</a:t>
            </a:r>
            <a:r>
              <a:rPr lang="en-US" altLang="zh-CN" sz="2800" dirty="0">
                <a:solidFill>
                  <a:srgbClr val="0851A6"/>
                </a:solidFill>
              </a:rPr>
              <a:t> </a:t>
            </a:r>
            <a:r>
              <a:rPr lang="zh-CN" altLang="en-US" sz="2800" dirty="0">
                <a:solidFill>
                  <a:srgbClr val="0851A6"/>
                </a:solidFill>
              </a:rPr>
              <a:t>调度方式</a:t>
            </a:r>
            <a:endParaRPr lang="en-US" sz="2800" dirty="0">
              <a:solidFill>
                <a:srgbClr val="0851A6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0B2184D-894B-8E70-5BD4-3E8C815F6D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88" y="452525"/>
            <a:ext cx="1098290" cy="620773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CF771467-DC77-33CE-E78A-6BA4EF58EB0D}"/>
              </a:ext>
            </a:extLst>
          </p:cNvPr>
          <p:cNvSpPr/>
          <p:nvPr/>
        </p:nvSpPr>
        <p:spPr>
          <a:xfrm>
            <a:off x="6037" y="2840018"/>
            <a:ext cx="1507066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</a:rPr>
              <a:t>2. </a:t>
            </a:r>
            <a:r>
              <a:rPr lang="zh-CN" altLang="en-US" sz="1400" b="1" dirty="0">
                <a:solidFill>
                  <a:srgbClr val="0851A6"/>
                </a:solidFill>
              </a:rPr>
              <a:t>基本参数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36B76AF-02F2-8BD4-B9D5-EA9BED95805E}"/>
              </a:ext>
            </a:extLst>
          </p:cNvPr>
          <p:cNvSpPr/>
          <p:nvPr/>
        </p:nvSpPr>
        <p:spPr>
          <a:xfrm>
            <a:off x="0" y="4755740"/>
            <a:ext cx="1501028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</a:rPr>
              <a:t>4. </a:t>
            </a:r>
            <a:r>
              <a:rPr lang="zh-CN" altLang="en-US" sz="1400" b="1" dirty="0">
                <a:solidFill>
                  <a:srgbClr val="0851A6"/>
                </a:solidFill>
              </a:rPr>
              <a:t>项目亮点</a:t>
            </a:r>
            <a:endParaRPr lang="zh-CN" altLang="en-US" sz="1400" b="1" dirty="0"/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67E851FB-3DF5-FC5B-D619-80EB9D17C19A}"/>
              </a:ext>
            </a:extLst>
          </p:cNvPr>
          <p:cNvCxnSpPr>
            <a:cxnSpLocks/>
          </p:cNvCxnSpPr>
          <p:nvPr/>
        </p:nvCxnSpPr>
        <p:spPr>
          <a:xfrm>
            <a:off x="1737393" y="664025"/>
            <a:ext cx="10089799" cy="0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>
            <a:extLst>
              <a:ext uri="{FF2B5EF4-FFF2-40B4-BE49-F238E27FC236}">
                <a16:creationId xmlns:a16="http://schemas.microsoft.com/office/drawing/2014/main" id="{4CC7F023-5A49-AEE6-1249-FC9CAC3F2432}"/>
              </a:ext>
            </a:extLst>
          </p:cNvPr>
          <p:cNvSpPr/>
          <p:nvPr/>
        </p:nvSpPr>
        <p:spPr>
          <a:xfrm>
            <a:off x="-1" y="1882157"/>
            <a:ext cx="1501029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  <a:latin typeface="+mj-ea"/>
                <a:ea typeface="+mj-ea"/>
              </a:rPr>
              <a:t>1. </a:t>
            </a:r>
            <a:r>
              <a:rPr lang="zh-CN" altLang="en-US" sz="1400" b="1" dirty="0">
                <a:solidFill>
                  <a:srgbClr val="0851A6"/>
                </a:solidFill>
                <a:latin typeface="+mj-ea"/>
                <a:ea typeface="+mj-ea"/>
              </a:rPr>
              <a:t>概述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48969466-2D27-CCF1-1397-803E4D226E80}"/>
              </a:ext>
            </a:extLst>
          </p:cNvPr>
          <p:cNvSpPr txBox="1"/>
          <p:nvPr/>
        </p:nvSpPr>
        <p:spPr>
          <a:xfrm>
            <a:off x="1913821" y="874070"/>
            <a:ext cx="5088959" cy="1296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lnSpc>
                <a:spcPct val="150000"/>
              </a:lnSpc>
            </a:pPr>
            <a:r>
              <a:rPr lang="zh-CN" altLang="en-US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严格优先级调度</a:t>
            </a:r>
            <a:endParaRPr lang="en-US" altLang="zh-CN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lvl="0" algn="just">
              <a:lnSpc>
                <a:spcPct val="150000"/>
              </a:lnSpc>
            </a:pPr>
            <a:r>
              <a:rPr lang="en-US" altLang="zh-CN" b="1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WRR</a:t>
            </a:r>
            <a:r>
              <a:rPr lang="zh-CN" altLang="en-US" b="1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调度</a:t>
            </a:r>
            <a:endParaRPr lang="en-US" altLang="zh-CN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解决低优先级被高优先级长期阻塞的问题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F020DAF-54E8-9FAC-1B30-8329342281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293" y="762912"/>
            <a:ext cx="4533899" cy="5882628"/>
          </a:xfrm>
          <a:prstGeom prst="rect">
            <a:avLst/>
          </a:prstGeom>
        </p:spPr>
      </p:pic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CAC3F17-02E5-51D3-003D-DBFC7D4CD2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en-US" altLang="zh-CN" smtClean="0"/>
              <a:pPr/>
              <a:t>8</a:t>
            </a:fld>
            <a:endParaRPr lang="en-US" altLang="zh-CN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679759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CD4BC0F4-CB33-C1C6-3457-8D403DFAB62A}"/>
              </a:ext>
            </a:extLst>
          </p:cNvPr>
          <p:cNvSpPr/>
          <p:nvPr/>
        </p:nvSpPr>
        <p:spPr>
          <a:xfrm>
            <a:off x="0" y="0"/>
            <a:ext cx="1507066" cy="6858000"/>
          </a:xfrm>
          <a:prstGeom prst="rect">
            <a:avLst/>
          </a:prstGeom>
          <a:gradFill>
            <a:gsLst>
              <a:gs pos="40000">
                <a:srgbClr val="D2E4F2"/>
              </a:gs>
              <a:gs pos="600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98000">
                <a:schemeClr val="accent1">
                  <a:lumMod val="75000"/>
                </a:schemeClr>
              </a:gs>
              <a:gs pos="100000">
                <a:srgbClr val="668CA8"/>
              </a:gs>
              <a:gs pos="100000">
                <a:schemeClr val="accent1">
                  <a:lumMod val="5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23C2032-5058-BC02-3E5A-636FDBBCA3DB}"/>
              </a:ext>
            </a:extLst>
          </p:cNvPr>
          <p:cNvSpPr/>
          <p:nvPr/>
        </p:nvSpPr>
        <p:spPr>
          <a:xfrm>
            <a:off x="-6037" y="3797879"/>
            <a:ext cx="1507065" cy="620773"/>
          </a:xfrm>
          <a:prstGeom prst="rect">
            <a:avLst/>
          </a:prstGeom>
          <a:solidFill>
            <a:srgbClr val="0851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chemeClr val="bg1"/>
                </a:solidFill>
                <a:latin typeface="+mj-ea"/>
                <a:ea typeface="+mj-ea"/>
              </a:rPr>
              <a:t>3. </a:t>
            </a:r>
            <a:r>
              <a:rPr lang="zh-CN" altLang="en-US" sz="1400" b="1" dirty="0">
                <a:solidFill>
                  <a:schemeClr val="bg1"/>
                </a:solidFill>
                <a:latin typeface="+mj-ea"/>
                <a:ea typeface="+mj-ea"/>
              </a:rPr>
              <a:t>项目基本框架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737392" y="0"/>
            <a:ext cx="6210267" cy="584775"/>
          </a:xfrm>
        </p:spPr>
        <p:txBody>
          <a:bodyPr wrap="square">
            <a:normAutofit/>
          </a:bodyPr>
          <a:lstStyle/>
          <a:p>
            <a:pPr marL="457200" lvl="0" indent="-457200">
              <a:buFont typeface="Wingdings" panose="05000000000000000000" pitchFamily="2" charset="2"/>
              <a:buChar char="n"/>
            </a:pPr>
            <a:r>
              <a:rPr lang="zh-CN" altLang="en-US" sz="2800" dirty="0">
                <a:solidFill>
                  <a:srgbClr val="0851A6"/>
                </a:solidFill>
              </a:rPr>
              <a:t>数据校验</a:t>
            </a:r>
            <a:endParaRPr lang="en-US" sz="2800" dirty="0">
              <a:solidFill>
                <a:srgbClr val="0851A6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0B2184D-894B-8E70-5BD4-3E8C815F6D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88" y="452525"/>
            <a:ext cx="1098290" cy="620773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CF771467-DC77-33CE-E78A-6BA4EF58EB0D}"/>
              </a:ext>
            </a:extLst>
          </p:cNvPr>
          <p:cNvSpPr/>
          <p:nvPr/>
        </p:nvSpPr>
        <p:spPr>
          <a:xfrm>
            <a:off x="6037" y="2840018"/>
            <a:ext cx="1507066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</a:rPr>
              <a:t>2. </a:t>
            </a:r>
            <a:r>
              <a:rPr lang="zh-CN" altLang="en-US" sz="1400" b="1" dirty="0">
                <a:solidFill>
                  <a:srgbClr val="0851A6"/>
                </a:solidFill>
              </a:rPr>
              <a:t>基本参数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36B76AF-02F2-8BD4-B9D5-EA9BED95805E}"/>
              </a:ext>
            </a:extLst>
          </p:cNvPr>
          <p:cNvSpPr/>
          <p:nvPr/>
        </p:nvSpPr>
        <p:spPr>
          <a:xfrm>
            <a:off x="0" y="4755740"/>
            <a:ext cx="1501028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</a:rPr>
              <a:t>4. </a:t>
            </a:r>
            <a:r>
              <a:rPr lang="zh-CN" altLang="en-US" sz="1400" b="1" dirty="0">
                <a:solidFill>
                  <a:srgbClr val="0851A6"/>
                </a:solidFill>
              </a:rPr>
              <a:t>项目亮点</a:t>
            </a:r>
            <a:endParaRPr lang="zh-CN" altLang="en-US" sz="1400" b="1" dirty="0"/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67E851FB-3DF5-FC5B-D619-80EB9D17C19A}"/>
              </a:ext>
            </a:extLst>
          </p:cNvPr>
          <p:cNvCxnSpPr>
            <a:cxnSpLocks/>
          </p:cNvCxnSpPr>
          <p:nvPr/>
        </p:nvCxnSpPr>
        <p:spPr>
          <a:xfrm>
            <a:off x="1737393" y="664025"/>
            <a:ext cx="10089799" cy="0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>
            <a:extLst>
              <a:ext uri="{FF2B5EF4-FFF2-40B4-BE49-F238E27FC236}">
                <a16:creationId xmlns:a16="http://schemas.microsoft.com/office/drawing/2014/main" id="{4CC7F023-5A49-AEE6-1249-FC9CAC3F2432}"/>
              </a:ext>
            </a:extLst>
          </p:cNvPr>
          <p:cNvSpPr/>
          <p:nvPr/>
        </p:nvSpPr>
        <p:spPr>
          <a:xfrm>
            <a:off x="-1" y="1882157"/>
            <a:ext cx="1501029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  <a:latin typeface="+mj-ea"/>
                <a:ea typeface="+mj-ea"/>
              </a:rPr>
              <a:t>1. </a:t>
            </a:r>
            <a:r>
              <a:rPr lang="zh-CN" altLang="en-US" sz="1400" b="1" dirty="0">
                <a:solidFill>
                  <a:srgbClr val="0851A6"/>
                </a:solidFill>
                <a:latin typeface="+mj-ea"/>
                <a:ea typeface="+mj-ea"/>
              </a:rPr>
              <a:t>概述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48969466-2D27-CCF1-1397-803E4D226E80}"/>
              </a:ext>
            </a:extLst>
          </p:cNvPr>
          <p:cNvSpPr txBox="1"/>
          <p:nvPr/>
        </p:nvSpPr>
        <p:spPr>
          <a:xfrm>
            <a:off x="1913821" y="874070"/>
            <a:ext cx="5088959" cy="465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lnSpc>
                <a:spcPct val="150000"/>
              </a:lnSpc>
            </a:pPr>
            <a:r>
              <a:rPr lang="en-US" altLang="zh-CN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(136,128) </a:t>
            </a:r>
            <a:r>
              <a:rPr lang="zh-CN" altLang="en-US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汉明校验</a:t>
            </a:r>
            <a:endParaRPr lang="en-US" altLang="zh-CN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BF6ACAB-5D2C-EE21-19DF-EB89116EBD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4072" y="1882157"/>
            <a:ext cx="9536440" cy="3517897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C8CEA30D-7884-DDAD-C5F0-9C41D2A3FE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en-US" altLang="zh-CN" smtClean="0"/>
              <a:pPr/>
              <a:t>9</a:t>
            </a:fld>
            <a:endParaRPr lang="en-US" altLang="zh-CN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918334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IMAGE" val="New_Batches_0108_Outline/20240108/images_object_22001_23000/1478900e-b722-4935-856a-7d8990378c02-2.source.default.zh-Hans.jpg"/>
  <p:tag name="OFFICEPLUS.THEME" val="New_Batches_0108_Outline/20240108/images_object_22001_23000/1478900e-b722-4935-856a-7d8990378c02-2.source.default.zh-Hans-2.pptx"/>
  <p:tag name="OFFICEPLUS.OUTLINE" val="932288"/>
  <p:tag name="OFFICEPLUS.OUTLINEEXTERNAL" val="dff0fb31-a50c-6a14-414a-c45d0bdcf28b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AG" val="43779941-ebb9-4272-ab0a-451395e9a0c0"/>
  <p:tag name="OFFICEPLUS.OUTLINESECTION" val="7274409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AG" val="43779941-ebb9-4272-ab0a-451395e9a0c0"/>
  <p:tag name="OFFICEPLUS.OUTLINESECTION" val="7274409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AG" val="43779941-ebb9-4272-ab0a-451395e9a0c0"/>
  <p:tag name="OFFICEPLUS.OUTLINESECTION" val="7274409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AG" val="43779941-ebb9-4272-ab0a-451395e9a0c0"/>
  <p:tag name="OFFICEPLUS.OUTLINESECTION" val="7274409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AG" val="43779941-ebb9-4272-ab0a-451395e9a0c0"/>
  <p:tag name="OFFICEPLUS.OUTLINESECTION" val="7274409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AG" val="43779941-ebb9-4272-ab0a-451395e9a0c0"/>
  <p:tag name="OFFICEPLUS.OUTLINESECTION" val="7274409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AG" val="43779941-ebb9-4272-ab0a-451395e9a0c0"/>
  <p:tag name="OFFICEPLUS.OUTLINESECTION" val="7274409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AG" val="43779941-ebb9-4272-ab0a-451395e9a0c0"/>
  <p:tag name="OFFICEPLUS.OUTLINESECTION" val="7274409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AG" val="43779941-ebb9-4272-ab0a-451395e9a0c0"/>
  <p:tag name="OFFICEPLUS.OUTLINESECTION" val="7274409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AG" val="43779941-ebb9-4272-ab0a-451395e9a0c0"/>
  <p:tag name="OFFICEPLUS.OUTLINESECTION" val="727440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AG" val="03a12446-4040-4dad-8d54-bb681f108928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AG" val="43779941-ebb9-4272-ab0a-451395e9a0c0"/>
  <p:tag name="OFFICEPLUS.OUTLINESECTION" val="7274409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AG" val="43779941-ebb9-4272-ab0a-451395e9a0c0"/>
  <p:tag name="OFFICEPLUS.OUTLINESECTION" val="7274409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AG" val="43779941-ebb9-4272-ab0a-451395e9a0c0"/>
  <p:tag name="OFFICEPLUS.OUTLINESECTION" val="7274409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AG" val="43779941-ebb9-4272-ab0a-451395e9a0c0"/>
  <p:tag name="OFFICEPLUS.OUTLINESECTION" val="7274409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AG" val="43779941-ebb9-4272-ab0a-451395e9a0c0"/>
  <p:tag name="OFFICEPLUS.OUTLINESECTION" val="7274409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AG" val="43779941-ebb9-4272-ab0a-451395e9a0c0"/>
  <p:tag name="OFFICEPLUS.OUTLINESECTION" val="7274409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AG" val="43779941-ebb9-4272-ab0a-451395e9a0c0"/>
  <p:tag name="OFFICEPLUS.OUTLINESECTION" val="7274409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AG" val="43779941-ebb9-4272-ab0a-451395e9a0c0"/>
  <p:tag name="OFFICEPLUS.OUTLINESECTION" val="7274409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AG" val="43779941-ebb9-4272-ab0a-451395e9a0c0"/>
  <p:tag name="OFFICEPLUS.OUTLINESECTION" val="7274409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AG" val="43779941-ebb9-4272-ab0a-451395e9a0c0"/>
  <p:tag name="OFFICEPLUS.OUTLINESECTION" val="727440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AG" val="03a12446-4040-4dad-8d54-bb681f108928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AG" val="43779941-ebb9-4272-ab0a-451395e9a0c0"/>
  <p:tag name="OFFICEPLUS.OUTLINESECTION" val="7274409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AG" val="43779941-ebb9-4272-ab0a-451395e9a0c0"/>
  <p:tag name="OFFICEPLUS.OUTLINESECTION" val="7274409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AG" val="43779941-ebb9-4272-ab0a-451395e9a0c0"/>
  <p:tag name="OFFICEPLUS.OUTLINESECTION" val="7274409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AG" val="43779941-ebb9-4272-ab0a-451395e9a0c0"/>
  <p:tag name="OFFICEPLUS.OUTLINESECTION" val="7274409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AG" val="43779941-ebb9-4272-ab0a-451395e9a0c0"/>
  <p:tag name="OFFICEPLUS.OUTLINESECTION" val="7274409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AG" val="43779941-ebb9-4272-ab0a-451395e9a0c0"/>
  <p:tag name="OFFICEPLUS.OUTLINESECTION" val="7274409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AG" val="43779941-ebb9-4272-ab0a-451395e9a0c0"/>
  <p:tag name="OFFICEPLUS.OUTLINESECTION" val="7274409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AG" val="43779941-ebb9-4272-ab0a-451395e9a0c0"/>
  <p:tag name="OFFICEPLUS.OUTLINESECTION" val="7274409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AG" val="43779941-ebb9-4272-ab0a-451395e9a0c0"/>
  <p:tag name="OFFICEPLUS.OUTLINESECTION" val="7274409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AG" val="43779941-ebb9-4272-ab0a-451395e9a0c0"/>
  <p:tag name="OFFICEPLUS.OUTLINESECTION" val="7274409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AG" val="43779941-ebb9-4272-ab0a-451395e9a0c0"/>
  <p:tag name="OFFICEPLUS.OUTLINESECTION" val="7274409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AG" val="43779941-ebb9-4272-ab0a-451395e9a0c0"/>
  <p:tag name="OFFICEPLUS.OUTLINESECTION" val="7274409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AG" val="03a12446-4040-4dad-8d54-bb681f108928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AG" val="43779941-ebb9-4272-ab0a-451395e9a0c0"/>
  <p:tag name="OFFICEPLUS.OUTLINESECTION" val="7274409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AG" val="43779941-ebb9-4272-ab0a-451395e9a0c0"/>
  <p:tag name="OFFICEPLUS.OUTLINESECTION" val="7274409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AG" val="43779941-ebb9-4272-ab0a-451395e9a0c0"/>
  <p:tag name="OFFICEPLUS.OUTLINESECTION" val="7274409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AG" val="43779941-ebb9-4272-ab0a-451395e9a0c0"/>
  <p:tag name="OFFICEPLUS.OUTLINESECTION" val="7274409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AG" val="43779941-ebb9-4272-ab0a-451395e9a0c0"/>
  <p:tag name="OFFICEPLUS.OUTLINESECTION" val="7274409"/>
</p:tagLst>
</file>

<file path=ppt/theme/theme1.xml><?xml version="1.0" encoding="utf-8"?>
<a:theme xmlns:a="http://schemas.openxmlformats.org/drawingml/2006/main" name="Designed by OfficePLUS">
  <a:themeElements>
    <a:clrScheme name="OfficePLUS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4893C9"/>
      </a:accent1>
      <a:accent2>
        <a:srgbClr val="9C3D00"/>
      </a:accent2>
      <a:accent3>
        <a:srgbClr val="6DC5FF"/>
      </a:accent3>
      <a:accent4>
        <a:srgbClr val="30546E"/>
      </a:accent4>
      <a:accent5>
        <a:srgbClr val="3C564C"/>
      </a:accent5>
      <a:accent6>
        <a:srgbClr val="F96C00"/>
      </a:accent6>
      <a:hlink>
        <a:srgbClr val="4472C4"/>
      </a:hlink>
      <a:folHlink>
        <a:srgbClr val="BFBFBF"/>
      </a:folHlink>
    </a:clrScheme>
    <a:fontScheme name="font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PLUS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PLUS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3040</TotalTime>
  <Words>2588</Words>
  <Application>Microsoft Office PowerPoint</Application>
  <PresentationFormat>宽屏</PresentationFormat>
  <Paragraphs>422</Paragraphs>
  <Slides>40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40</vt:i4>
      </vt:variant>
    </vt:vector>
  </HeadingPairs>
  <TitlesOfParts>
    <vt:vector size="45" baseType="lpstr">
      <vt:lpstr>等线</vt:lpstr>
      <vt:lpstr>Arial</vt:lpstr>
      <vt:lpstr>Cambria Math</vt:lpstr>
      <vt:lpstr>Wingdings</vt:lpstr>
      <vt:lpstr>Designed by OfficePLUS</vt:lpstr>
      <vt:lpstr>Hydra高速多端口共享缓存管理模块</vt:lpstr>
      <vt:lpstr>1.  概述 2.  基本参数 3.  项目基本框架 4.  项目亮点</vt:lpstr>
      <vt:lpstr>概述</vt:lpstr>
      <vt:lpstr>基本参数</vt:lpstr>
      <vt:lpstr>动态缓存管理 SRAM颗粒划分</vt:lpstr>
      <vt:lpstr>动态缓存管理 内存回收</vt:lpstr>
      <vt:lpstr>数据包管理 链表维护队列</vt:lpstr>
      <vt:lpstr>数据包管理 调度方式</vt:lpstr>
      <vt:lpstr>数据校验</vt:lpstr>
      <vt:lpstr>结合Crossbar架构与总线架构</vt:lpstr>
      <vt:lpstr>跳转表代替链表维护优先级队列</vt:lpstr>
      <vt:lpstr>跳转表代替链表维护优先级队列</vt:lpstr>
      <vt:lpstr>跳转表代替链表维护优先级队列</vt:lpstr>
      <vt:lpstr>跳转表代替链表维护优先级队列</vt:lpstr>
      <vt:lpstr>为数据包匹配较优SRAM，缓解读出冲突</vt:lpstr>
      <vt:lpstr>为数据包匹配较优SRAM，缓解读出冲突</vt:lpstr>
      <vt:lpstr>为数据包匹配较优SRAM，缓解读出冲突</vt:lpstr>
      <vt:lpstr>为数据包匹配较优SRAM，缓解读出冲突</vt:lpstr>
      <vt:lpstr>为数据包匹配较优SRAM，缓解读出冲突</vt:lpstr>
      <vt:lpstr>设置写入前端缓冲结构，支持断点续传</vt:lpstr>
      <vt:lpstr>基于尾部预测的快速拼接机制，支持单包边读边写</vt:lpstr>
      <vt:lpstr>基于尾部预测的快速拼接机制，支持单包边读边写</vt:lpstr>
      <vt:lpstr>多匹配模式支持，可设置全动态、半动态、静态模式</vt:lpstr>
      <vt:lpstr>保障保序性，消除传统仲裁的缺陷</vt:lpstr>
      <vt:lpstr>保障保序性，消除传统仲裁的缺陷</vt:lpstr>
      <vt:lpstr>“安抚”读取机制，进一步降低读出延迟</vt:lpstr>
      <vt:lpstr>基于掩码集的无需复杂计算的快速WRR</vt:lpstr>
      <vt:lpstr>并行汉明校验，实现单周期编码解码</vt:lpstr>
      <vt:lpstr>其他亮点</vt:lpstr>
      <vt:lpstr>其他亮点</vt:lpstr>
      <vt:lpstr>模块介绍 hydra</vt:lpstr>
      <vt:lpstr>写入简化流程图</vt:lpstr>
      <vt:lpstr>读出简化流程图</vt:lpstr>
      <vt:lpstr>读写IO</vt:lpstr>
      <vt:lpstr>读写IO</vt:lpstr>
      <vt:lpstr>配置IO</vt:lpstr>
      <vt:lpstr>验证方法</vt:lpstr>
      <vt:lpstr>优点与不足</vt:lpstr>
      <vt:lpstr>一些朦胧的展望</vt:lpstr>
      <vt:lpstr>恳请各位评委批评指正</vt:lpstr>
    </vt:vector>
  </TitlesOfParts>
  <Company>OfficePLUS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OfficePLUS PowerPoint Template</dc:title>
  <dc:creator>OfficePLUS</dc:creator>
  <cp:lastModifiedBy>Yan Benjamin</cp:lastModifiedBy>
  <cp:revision>271</cp:revision>
  <cp:lastPrinted>2024-07-25T15:38:01Z</cp:lastPrinted>
  <dcterms:created xsi:type="dcterms:W3CDTF">2023-07-20T03:04:31Z</dcterms:created>
  <dcterms:modified xsi:type="dcterms:W3CDTF">2024-08-18T14:47:18Z</dcterms:modified>
</cp:coreProperties>
</file>